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8576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8576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8576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8576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1975" y="244475"/>
            <a:ext cx="5015865" cy="714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8576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100" y="1238250"/>
            <a:ext cx="7550784" cy="293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26400" y="4974288"/>
            <a:ext cx="1022350" cy="89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7825" y="4833652"/>
            <a:ext cx="156209" cy="15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%3Fv%3DsSlkfMa_58o%26feature%3Demb_title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4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800" y="25400"/>
            <a:ext cx="9093200" cy="5118100"/>
            <a:chOff x="50800" y="25400"/>
            <a:chExt cx="9093200" cy="5118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25400"/>
              <a:ext cx="9093200" cy="5118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6725" y="1971675"/>
              <a:ext cx="889000" cy="58737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89175" y="2356324"/>
            <a:ext cx="18338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80" dirty="0">
                <a:latin typeface="Arial"/>
                <a:cs typeface="Arial"/>
              </a:rPr>
              <a:t>HRVATSKA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90" dirty="0">
                <a:latin typeface="Arial"/>
                <a:cs typeface="Arial"/>
              </a:rPr>
              <a:t>UDRUGA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50" dirty="0">
                <a:latin typeface="Arial"/>
                <a:cs typeface="Arial"/>
              </a:rPr>
              <a:t>BANAKA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52192" y="2603948"/>
            <a:ext cx="210566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70" dirty="0">
                <a:latin typeface="Arial"/>
                <a:cs typeface="Arial"/>
              </a:rPr>
              <a:t>CROATIAN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70" dirty="0">
                <a:latin typeface="Arial"/>
                <a:cs typeface="Arial"/>
              </a:rPr>
              <a:t>BANKING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40" dirty="0">
                <a:latin typeface="Arial"/>
                <a:cs typeface="Arial"/>
              </a:rPr>
              <a:t>ASSOCIATION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4825" y="685800"/>
            <a:ext cx="1974850" cy="19907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6050" y="4670425"/>
            <a:ext cx="381000" cy="381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750" y="3536325"/>
            <a:ext cx="8192134" cy="119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23975">
              <a:lnSpc>
                <a:spcPts val="5080"/>
              </a:lnSpc>
              <a:spcBef>
                <a:spcPts val="105"/>
              </a:spcBef>
            </a:pPr>
            <a:r>
              <a:rPr sz="4400" b="1" spc="-509" dirty="0">
                <a:latin typeface="Arial"/>
                <a:cs typeface="Arial"/>
              </a:rPr>
              <a:t>KREDITI</a:t>
            </a:r>
            <a:r>
              <a:rPr sz="4400" b="1" spc="-225" dirty="0">
                <a:latin typeface="Arial"/>
                <a:cs typeface="Arial"/>
              </a:rPr>
              <a:t> </a:t>
            </a:r>
            <a:r>
              <a:rPr sz="4400" b="1" spc="-250" dirty="0">
                <a:latin typeface="Arial"/>
                <a:cs typeface="Arial"/>
              </a:rPr>
              <a:t>I</a:t>
            </a:r>
            <a:r>
              <a:rPr sz="4400" b="1" spc="-229" dirty="0">
                <a:latin typeface="Arial"/>
                <a:cs typeface="Arial"/>
              </a:rPr>
              <a:t> </a:t>
            </a:r>
            <a:r>
              <a:rPr sz="4400" b="1" spc="-610" dirty="0">
                <a:latin typeface="Arial"/>
                <a:cs typeface="Arial"/>
              </a:rPr>
              <a:t>GOSPODARSKI</a:t>
            </a:r>
            <a:r>
              <a:rPr sz="4400" b="1" spc="-229" dirty="0">
                <a:latin typeface="Arial"/>
                <a:cs typeface="Arial"/>
              </a:rPr>
              <a:t> </a:t>
            </a:r>
            <a:r>
              <a:rPr sz="4400" b="1" spc="-625" dirty="0">
                <a:latin typeface="Arial"/>
                <a:cs typeface="Arial"/>
              </a:rPr>
              <a:t>RAST</a:t>
            </a:r>
            <a:endParaRPr sz="4400">
              <a:latin typeface="Arial"/>
              <a:cs typeface="Arial"/>
            </a:endParaRPr>
          </a:p>
          <a:p>
            <a:pPr marL="267970" indent="-255270">
              <a:lnSpc>
                <a:spcPts val="4120"/>
              </a:lnSpc>
              <a:buChar char="•"/>
              <a:tabLst>
                <a:tab pos="267970" algn="l"/>
              </a:tabLst>
            </a:pPr>
            <a:r>
              <a:rPr sz="32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32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6D29E"/>
                </a:solidFill>
                <a:latin typeface="Arial"/>
                <a:cs typeface="Arial"/>
              </a:rPr>
              <a:t>• ■</a:t>
            </a:r>
            <a:r>
              <a:rPr sz="32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6D29E"/>
                </a:solidFill>
                <a:latin typeface="Arial"/>
                <a:cs typeface="Arial"/>
              </a:rPr>
              <a:t>•.. r</a:t>
            </a:r>
            <a:r>
              <a:rPr sz="32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2850" spc="225" dirty="0">
                <a:solidFill>
                  <a:srgbClr val="E6D29E"/>
                </a:solidFill>
                <a:latin typeface="Arial"/>
                <a:cs typeface="Arial"/>
              </a:rPr>
              <a:t>AKo</a:t>
            </a:r>
            <a:r>
              <a:rPr sz="2850" spc="204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2850" spc="170" dirty="0">
                <a:solidFill>
                  <a:srgbClr val="E6D29E"/>
                </a:solidFill>
                <a:latin typeface="Arial"/>
                <a:cs typeface="Arial"/>
              </a:rPr>
              <a:t>PoRI</a:t>
            </a:r>
            <a:r>
              <a:rPr sz="2850" spc="9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E6D29E"/>
                </a:solidFill>
                <a:latin typeface="Arial"/>
                <a:cs typeface="Arial"/>
              </a:rPr>
              <a:t>irniTi </a:t>
            </a:r>
            <a:r>
              <a:rPr sz="2850" spc="-10" dirty="0">
                <a:solidFill>
                  <a:srgbClr val="E6D29E"/>
                </a:solidFill>
                <a:latin typeface="Arial"/>
                <a:cs typeface="Arial"/>
              </a:rPr>
              <a:t>RI</a:t>
            </a:r>
            <a:r>
              <a:rPr sz="3600" spc="-10" dirty="0">
                <a:solidFill>
                  <a:srgbClr val="E6D29E"/>
                </a:solidFill>
                <a:latin typeface="Arial"/>
                <a:cs typeface="Arial"/>
              </a:rPr>
              <a:t>7</a:t>
            </a:r>
            <a:r>
              <a:rPr sz="2850" spc="-10" dirty="0">
                <a:solidFill>
                  <a:srgbClr val="E6D29E"/>
                </a:solidFill>
                <a:latin typeface="Arial"/>
                <a:cs typeface="Arial"/>
              </a:rPr>
              <a:t>IKF</a:t>
            </a:r>
            <a:r>
              <a:rPr sz="3600" spc="-10" dirty="0">
                <a:solidFill>
                  <a:srgbClr val="E6D29E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5925" y="4836795"/>
            <a:ext cx="119380" cy="1270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spc="-25" dirty="0">
                <a:latin typeface="Arial"/>
                <a:cs typeface="Arial"/>
              </a:rPr>
              <a:t>10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1175" y="4756150"/>
            <a:ext cx="3753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1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5"/>
              </a:rPr>
              <a:t>https://www.youtube.com/watch?v=sSlkfMa</a:t>
            </a:r>
            <a:r>
              <a:rPr sz="1000" u="sng" spc="12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000" u="sng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5"/>
              </a:rPr>
              <a:t>58o&amp;feature=emb</a:t>
            </a:r>
            <a:r>
              <a:rPr sz="1000" u="sng" spc="13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1000" u="sng" spc="-10" dirty="0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latin typeface="Arial"/>
                <a:cs typeface="Arial"/>
                <a:hlinkClick r:id="rId5"/>
              </a:rPr>
              <a:t>title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2450"/>
            <a:ext cx="635000" cy="7715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2175" y="1235075"/>
            <a:ext cx="24898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Bankarstvo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visoko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regulirana</a:t>
            </a:r>
            <a:r>
              <a:rPr sz="1000" b="1" spc="-10" dirty="0">
                <a:latin typeface="Arial"/>
                <a:cs typeface="Arial"/>
              </a:rPr>
              <a:t> industrija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2879" y="1638300"/>
            <a:ext cx="418655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korisnika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bankovnih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financijskih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usluga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RH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uspostavljena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spc="-25" dirty="0">
                <a:latin typeface="Arial"/>
                <a:cs typeface="Arial"/>
              </a:rPr>
              <a:t>su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750" y="1628775"/>
            <a:ext cx="5621655" cy="19621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latin typeface="Arial"/>
                <a:cs typeface="Arial"/>
              </a:rPr>
              <a:t>Glavna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pravila</a:t>
            </a:r>
            <a:r>
              <a:rPr sz="1000" spc="16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usmjerena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zaštitu</a:t>
            </a:r>
            <a:r>
              <a:rPr sz="1000" spc="15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potrošača</a:t>
            </a:r>
            <a:endParaRPr sz="10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75"/>
              </a:spcBef>
            </a:pPr>
            <a:r>
              <a:rPr sz="1000" b="1" spc="-10" dirty="0">
                <a:latin typeface="Arial"/>
                <a:cs typeface="Arial"/>
              </a:rPr>
              <a:t>zakonima:</a:t>
            </a:r>
            <a:endParaRPr sz="1000">
              <a:latin typeface="Arial"/>
              <a:cs typeface="Arial"/>
            </a:endParaRPr>
          </a:p>
          <a:p>
            <a:pPr marL="354965" indent="-333375">
              <a:lnSpc>
                <a:spcPct val="100000"/>
              </a:lnSpc>
              <a:spcBef>
                <a:spcPts val="375"/>
              </a:spcBef>
              <a:buClr>
                <a:srgbClr val="85764D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000" dirty="0">
                <a:latin typeface="Arial"/>
                <a:cs typeface="Arial"/>
              </a:rPr>
              <a:t>Zakon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zaštiti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potrošača</a:t>
            </a:r>
            <a:endParaRPr sz="1000">
              <a:latin typeface="Arial"/>
              <a:cs typeface="Arial"/>
            </a:endParaRPr>
          </a:p>
          <a:p>
            <a:pPr marL="354965" indent="-339725">
              <a:lnSpc>
                <a:spcPct val="100000"/>
              </a:lnSpc>
              <a:spcBef>
                <a:spcPts val="375"/>
              </a:spcBef>
              <a:buClr>
                <a:srgbClr val="85764D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000" b="1" dirty="0">
                <a:latin typeface="Arial"/>
                <a:cs typeface="Arial"/>
              </a:rPr>
              <a:t>Zakono</a:t>
            </a:r>
            <a:r>
              <a:rPr sz="1000" b="1" spc="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potrošačkom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kreditiranju</a:t>
            </a:r>
            <a:endParaRPr sz="1000">
              <a:latin typeface="Arial"/>
              <a:cs typeface="Arial"/>
            </a:endParaRPr>
          </a:p>
          <a:p>
            <a:pPr marL="354965" indent="-339725">
              <a:lnSpc>
                <a:spcPct val="100000"/>
              </a:lnSpc>
              <a:spcBef>
                <a:spcPts val="400"/>
              </a:spcBef>
              <a:buClr>
                <a:srgbClr val="85764D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000" b="1" dirty="0">
                <a:latin typeface="Arial"/>
                <a:cs typeface="Arial"/>
              </a:rPr>
              <a:t>Zakono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stambenom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potrošačkom </a:t>
            </a:r>
            <a:r>
              <a:rPr sz="1000" b="1" spc="-10" dirty="0">
                <a:latin typeface="Arial"/>
                <a:cs typeface="Arial"/>
              </a:rPr>
              <a:t>kreditiranju</a:t>
            </a:r>
            <a:endParaRPr sz="1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75"/>
              </a:spcBef>
              <a:buClr>
                <a:srgbClr val="85764D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000" dirty="0">
                <a:latin typeface="Arial"/>
                <a:cs typeface="Arial"/>
              </a:rPr>
              <a:t>Zakon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kreditnim</a:t>
            </a:r>
            <a:r>
              <a:rPr sz="1000" spc="-10" dirty="0">
                <a:latin typeface="Arial"/>
                <a:cs typeface="Arial"/>
              </a:rPr>
              <a:t> institucijama</a:t>
            </a:r>
            <a:endParaRPr sz="1000">
              <a:latin typeface="Arial"/>
              <a:cs typeface="Arial"/>
            </a:endParaRPr>
          </a:p>
          <a:p>
            <a:pPr marL="354965" indent="-339090">
              <a:lnSpc>
                <a:spcPct val="100000"/>
              </a:lnSpc>
              <a:spcBef>
                <a:spcPts val="375"/>
              </a:spcBef>
              <a:buClr>
                <a:srgbClr val="85764D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000" dirty="0">
                <a:latin typeface="Arial"/>
                <a:cs typeface="Arial"/>
              </a:rPr>
              <a:t>Zakon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platnom</a:t>
            </a:r>
            <a:r>
              <a:rPr sz="1000" spc="-10" dirty="0">
                <a:latin typeface="Arial"/>
                <a:cs typeface="Arial"/>
              </a:rPr>
              <a:t> prometu</a:t>
            </a:r>
            <a:endParaRPr sz="1000">
              <a:latin typeface="Arial"/>
              <a:cs typeface="Arial"/>
            </a:endParaRPr>
          </a:p>
          <a:p>
            <a:pPr marL="354965" indent="-339090">
              <a:lnSpc>
                <a:spcPct val="100000"/>
              </a:lnSpc>
              <a:spcBef>
                <a:spcPts val="425"/>
              </a:spcBef>
              <a:buClr>
                <a:srgbClr val="85764D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000" dirty="0">
                <a:latin typeface="Arial"/>
                <a:cs typeface="Arial"/>
              </a:rPr>
              <a:t>Zakon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usporedivosti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naknada,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prebacivanju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računa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plaćanje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pristupu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osnovnom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računu</a:t>
            </a:r>
            <a:endParaRPr sz="1000">
              <a:latin typeface="Arial"/>
              <a:cs typeface="Arial"/>
            </a:endParaRPr>
          </a:p>
          <a:p>
            <a:pPr marL="354965" indent="-339090">
              <a:lnSpc>
                <a:spcPct val="100000"/>
              </a:lnSpc>
              <a:spcBef>
                <a:spcPts val="350"/>
              </a:spcBef>
              <a:buClr>
                <a:srgbClr val="85764D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1000" dirty="0">
                <a:latin typeface="Arial"/>
                <a:cs typeface="Arial"/>
              </a:rPr>
              <a:t>Zakon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elektroničkom</a:t>
            </a:r>
            <a:r>
              <a:rPr sz="1000" spc="-10" dirty="0">
                <a:latin typeface="Arial"/>
                <a:cs typeface="Arial"/>
              </a:rPr>
              <a:t> novcu</a:t>
            </a:r>
            <a:endParaRPr sz="1000">
              <a:latin typeface="Arial"/>
              <a:cs typeface="Arial"/>
            </a:endParaRPr>
          </a:p>
          <a:p>
            <a:pPr marL="399415" indent="-383540">
              <a:lnSpc>
                <a:spcPct val="100000"/>
              </a:lnSpc>
              <a:spcBef>
                <a:spcPts val="425"/>
              </a:spcBef>
              <a:buClr>
                <a:srgbClr val="85764D"/>
              </a:buClr>
              <a:buAutoNum type="arabicPeriod"/>
              <a:tabLst>
                <a:tab pos="399415" algn="l"/>
                <a:tab pos="400050" algn="l"/>
              </a:tabLst>
            </a:pPr>
            <a:r>
              <a:rPr sz="1000" dirty="0">
                <a:latin typeface="Arial"/>
                <a:cs typeface="Arial"/>
              </a:rPr>
              <a:t>EU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regulativa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2650" y="3800475"/>
            <a:ext cx="6534784" cy="682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 marR="5080" indent="-3175">
              <a:lnSpc>
                <a:spcPct val="107600"/>
              </a:lnSpc>
              <a:spcBef>
                <a:spcPts val="105"/>
              </a:spcBef>
            </a:pPr>
            <a:r>
              <a:rPr sz="1000" b="1" dirty="0">
                <a:latin typeface="Arial"/>
                <a:cs typeface="Arial"/>
              </a:rPr>
              <a:t>Zakon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stambenom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potrošačkom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kreditiranju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(članak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18,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stavak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1):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„Kreditna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institucija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dužna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sklapanja </a:t>
            </a:r>
            <a:r>
              <a:rPr sz="1000" dirty="0">
                <a:latin typeface="Arial"/>
                <a:cs typeface="Arial"/>
              </a:rPr>
              <a:t>ugovora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stambenom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potrošačkom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detaljno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procijeniti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sposobnost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potrošača.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Procjena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uzima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u </a:t>
            </a:r>
            <a:r>
              <a:rPr sz="1000" dirty="0">
                <a:latin typeface="Arial"/>
                <a:cs typeface="Arial"/>
              </a:rPr>
              <a:t>obzir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čimbenike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relevantne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procjenu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vjerojatnosti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će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potrošač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ispuniti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svoje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obveze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ugovora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 stambenom </a:t>
            </a:r>
            <a:r>
              <a:rPr sz="1000" dirty="0">
                <a:latin typeface="Arial"/>
                <a:cs typeface="Arial"/>
              </a:rPr>
              <a:t>potrošačkom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kreditu."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1475" y="4835525"/>
            <a:ext cx="132270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2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Hrvatska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narodna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banka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1450975"/>
            <a:ext cx="2981325" cy="241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6050" y="4670425"/>
            <a:ext cx="381000" cy="381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5925" y="4833652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25" dirty="0"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1475" y="4844547"/>
            <a:ext cx="1989455" cy="132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Hrvatski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institut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za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Financijsku</a:t>
            </a:r>
            <a:r>
              <a:rPr sz="750" spc="-10" dirty="0">
                <a:latin typeface="Arial"/>
                <a:cs typeface="Arial"/>
              </a:rPr>
              <a:t> edukaciju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275" y="1238250"/>
            <a:ext cx="495681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marR="5080" indent="6350" algn="just">
              <a:lnSpc>
                <a:spcPct val="1208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Kredit</a:t>
            </a:r>
            <a:r>
              <a:rPr sz="1000" b="1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novac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davatelj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3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(vjerovnik)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daje</a:t>
            </a:r>
            <a:r>
              <a:rPr sz="1000" spc="3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korištenje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korisniku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4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(dužniku),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bez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namjene,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korisnik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obvezan </a:t>
            </a:r>
            <a:r>
              <a:rPr sz="1000" dirty="0">
                <a:latin typeface="Arial"/>
                <a:cs typeface="Arial"/>
              </a:rPr>
              <a:t>vratiti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ugovorenu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kamatu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određenom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roku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određene</a:t>
            </a:r>
            <a:r>
              <a:rPr sz="1000" spc="-10" dirty="0">
                <a:latin typeface="Arial"/>
                <a:cs typeface="Arial"/>
              </a:rPr>
              <a:t> uvjete.</a:t>
            </a:r>
            <a:endParaRPr sz="1000">
              <a:latin typeface="Arial"/>
              <a:cs typeface="Arial"/>
            </a:endParaRPr>
          </a:p>
          <a:p>
            <a:pPr marL="12700" marR="695960" indent="336550">
              <a:lnSpc>
                <a:spcPct val="287500"/>
              </a:lnSpc>
            </a:pPr>
            <a:r>
              <a:rPr sz="1000" dirty="0">
                <a:latin typeface="Arial"/>
                <a:cs typeface="Arial"/>
              </a:rPr>
              <a:t>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obzirom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namjenu,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razlikujemo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namjenske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nenamjenske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kredite </a:t>
            </a:r>
            <a:r>
              <a:rPr sz="1000" dirty="0">
                <a:latin typeface="Arial"/>
                <a:cs typeface="Arial"/>
              </a:rPr>
              <a:t>Namjenski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najčešće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pojavljuju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su: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17475" indent="-104775">
              <a:lnSpc>
                <a:spcPct val="100000"/>
              </a:lnSpc>
              <a:spcBef>
                <a:spcPts val="985"/>
              </a:spcBef>
              <a:buChar char="•"/>
              <a:tabLst>
                <a:tab pos="117475" algn="l"/>
              </a:tabLst>
            </a:pPr>
            <a:r>
              <a:rPr sz="1000" dirty="0">
                <a:latin typeface="Arial"/>
                <a:cs typeface="Arial"/>
              </a:rPr>
              <a:t>stambeni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krediti</a:t>
            </a:r>
            <a:endParaRPr sz="10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25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Arial"/>
                <a:cs typeface="Arial"/>
              </a:rPr>
              <a:t>krediti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vozila/plovila</a:t>
            </a:r>
            <a:endParaRPr sz="10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5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Arial"/>
                <a:cs typeface="Arial"/>
              </a:rPr>
              <a:t>krediti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obrazovanje</a:t>
            </a:r>
            <a:endParaRPr sz="10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Arial"/>
                <a:cs typeface="Arial"/>
              </a:rPr>
              <a:t>lombardni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krediti</a:t>
            </a:r>
            <a:endParaRPr sz="100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525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Arial"/>
                <a:cs typeface="Arial"/>
              </a:rPr>
              <a:t>potrošački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krediti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2450"/>
            <a:ext cx="781050" cy="7715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2925" y="1238250"/>
            <a:ext cx="6721475" cy="251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marR="5080" indent="9525">
              <a:lnSpc>
                <a:spcPct val="1208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Prije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odobravanja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će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napraviti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procjenu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svakog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klijenta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cilju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procjene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rizika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mogućnosti </a:t>
            </a:r>
            <a:r>
              <a:rPr sz="1000" dirty="0">
                <a:latin typeface="Arial"/>
                <a:cs typeface="Arial"/>
              </a:rPr>
              <a:t>vraćanja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zatražene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obveze,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lako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svaka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vlastite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interne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procedure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procjenu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kreditne</a:t>
            </a:r>
            <a:r>
              <a:rPr sz="1000" spc="-10" dirty="0">
                <a:latin typeface="Arial"/>
                <a:cs typeface="Arial"/>
              </a:rPr>
              <a:t> sposobnosti, </a:t>
            </a:r>
            <a:r>
              <a:rPr sz="1000" dirty="0">
                <a:latin typeface="Arial"/>
                <a:cs typeface="Arial"/>
              </a:rPr>
              <a:t>najčešće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koriste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sljedeći</a:t>
            </a:r>
            <a:r>
              <a:rPr sz="1000" spc="-10" dirty="0">
                <a:latin typeface="Arial"/>
                <a:cs typeface="Arial"/>
              </a:rPr>
              <a:t> podaci: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85"/>
              </a:spcBef>
              <a:buClr>
                <a:srgbClr val="85764D"/>
              </a:buClr>
              <a:buAutoNum type="alphaLcParenR"/>
              <a:tabLst>
                <a:tab pos="354965" algn="l"/>
                <a:tab pos="355600" algn="l"/>
              </a:tabLst>
            </a:pPr>
            <a:r>
              <a:rPr sz="1000" dirty="0">
                <a:latin typeface="Arial"/>
                <a:cs typeface="Arial"/>
              </a:rPr>
              <a:t>status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zaposlenja,</a:t>
            </a:r>
            <a:endParaRPr sz="1000">
              <a:latin typeface="Arial"/>
              <a:cs typeface="Arial"/>
            </a:endParaRPr>
          </a:p>
          <a:p>
            <a:pPr marL="351790" indent="-336550">
              <a:lnSpc>
                <a:spcPct val="100000"/>
              </a:lnSpc>
              <a:spcBef>
                <a:spcPts val="525"/>
              </a:spcBef>
              <a:buClr>
                <a:srgbClr val="85764D"/>
              </a:buClr>
              <a:buAutoNum type="alphaLcParenR"/>
              <a:tabLst>
                <a:tab pos="351790" algn="l"/>
                <a:tab pos="352425" algn="l"/>
              </a:tabLst>
            </a:pPr>
            <a:r>
              <a:rPr sz="1000" dirty="0">
                <a:latin typeface="Arial"/>
                <a:cs typeface="Arial"/>
              </a:rPr>
              <a:t>visina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redovitost</a:t>
            </a:r>
            <a:r>
              <a:rPr sz="1000" spc="-10" dirty="0">
                <a:latin typeface="Arial"/>
                <a:cs typeface="Arial"/>
              </a:rPr>
              <a:t> primanja,</a:t>
            </a:r>
            <a:endParaRPr sz="1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25"/>
              </a:spcBef>
              <a:buClr>
                <a:srgbClr val="85764D"/>
              </a:buClr>
              <a:buAutoNum type="alphaLcParenR"/>
              <a:tabLst>
                <a:tab pos="358140" algn="l"/>
                <a:tab pos="358775" algn="l"/>
              </a:tabLst>
            </a:pPr>
            <a:r>
              <a:rPr sz="1000" dirty="0">
                <a:latin typeface="Arial"/>
                <a:cs typeface="Arial"/>
              </a:rPr>
              <a:t>poslodavac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klijenta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industrija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kojoj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zaposlen,</a:t>
            </a:r>
            <a:endParaRPr sz="1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25"/>
              </a:spcBef>
              <a:buClr>
                <a:srgbClr val="85764D"/>
              </a:buClr>
              <a:buAutoNum type="alphaLcParenR"/>
              <a:tabLst>
                <a:tab pos="358140" algn="l"/>
                <a:tab pos="358775" algn="l"/>
              </a:tabLst>
            </a:pPr>
            <a:r>
              <a:rPr sz="1000" dirty="0">
                <a:latin typeface="Arial"/>
                <a:cs typeface="Arial"/>
              </a:rPr>
              <a:t>redovitost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izvršavanja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već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preuzetih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obveza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te</a:t>
            </a:r>
            <a:endParaRPr sz="1000">
              <a:latin typeface="Arial"/>
              <a:cs typeface="Arial"/>
            </a:endParaRPr>
          </a:p>
          <a:p>
            <a:pPr marL="358140" indent="-345440">
              <a:lnSpc>
                <a:spcPct val="100000"/>
              </a:lnSpc>
              <a:spcBef>
                <a:spcPts val="525"/>
              </a:spcBef>
              <a:buClr>
                <a:srgbClr val="85764D"/>
              </a:buClr>
              <a:buAutoNum type="alphaLcParenR"/>
              <a:tabLst>
                <a:tab pos="358140" algn="l"/>
                <a:tab pos="358775" algn="l"/>
              </a:tabLst>
            </a:pPr>
            <a:r>
              <a:rPr sz="1000" dirty="0">
                <a:latin typeface="Arial"/>
                <a:cs typeface="Arial"/>
              </a:rPr>
              <a:t>potencijalne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dodatne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vlastite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tuđe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(jamac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sudužnik)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obveze.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58775" marR="443865" indent="3175">
              <a:lnSpc>
                <a:spcPct val="118800"/>
              </a:lnSpc>
              <a:spcBef>
                <a:spcPts val="785"/>
              </a:spcBef>
            </a:pPr>
            <a:r>
              <a:rPr sz="1000" dirty="0">
                <a:latin typeface="Arial"/>
                <a:cs typeface="Arial"/>
              </a:rPr>
              <a:t>Banke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primarno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koriste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informacijama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dokumentacijom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dobivenom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potrošača,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mogu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koristiti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i </a:t>
            </a:r>
            <a:r>
              <a:rPr sz="1000" dirty="0">
                <a:latin typeface="Arial"/>
                <a:cs typeface="Arial"/>
              </a:rPr>
              <a:t>informacijama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Registra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obveza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10" dirty="0">
                <a:latin typeface="Arial"/>
                <a:cs typeface="Arial"/>
              </a:rPr>
              <a:t> kreditima.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2450"/>
            <a:ext cx="781050" cy="7715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1475" y="4844547"/>
            <a:ext cx="1989455" cy="132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Hrvatski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institut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za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Financijsku</a:t>
            </a:r>
            <a:r>
              <a:rPr sz="750" spc="-10" dirty="0">
                <a:latin typeface="Arial"/>
                <a:cs typeface="Arial"/>
              </a:rPr>
              <a:t> edukaciju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2925" y="1270000"/>
            <a:ext cx="685609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Najčešći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instrumenti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osiguranja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ugovaraju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poslovima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kreditiranja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fizičkih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osoba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su: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58140" marR="311785" indent="-345440">
              <a:lnSpc>
                <a:spcPct val="118800"/>
              </a:lnSpc>
              <a:spcBef>
                <a:spcPts val="785"/>
              </a:spcBef>
              <a:buClr>
                <a:srgbClr val="85764D"/>
              </a:buClr>
              <a:buAutoNum type="alphaLcParenR"/>
              <a:tabLst>
                <a:tab pos="358140" algn="l"/>
                <a:tab pos="358775" algn="l"/>
              </a:tabLst>
            </a:pPr>
            <a:r>
              <a:rPr sz="1000" dirty="0">
                <a:latin typeface="Arial"/>
                <a:cs typeface="Arial"/>
              </a:rPr>
              <a:t>isprava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zapljeni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računa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pristanku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dužnika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ovim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instrumentom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osiguranja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suglasnost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zapljenu </a:t>
            </a:r>
            <a:r>
              <a:rPr sz="1000" dirty="0">
                <a:latin typeface="Arial"/>
                <a:cs typeface="Arial"/>
              </a:rPr>
              <a:t>primanja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slučaju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nepodmirenja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obveza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kreditu</a:t>
            </a:r>
            <a:endParaRPr sz="1000">
              <a:latin typeface="Arial"/>
              <a:cs typeface="Arial"/>
            </a:endParaRPr>
          </a:p>
          <a:p>
            <a:pPr marL="358140" marR="353695" indent="-342265">
              <a:lnSpc>
                <a:spcPct val="120800"/>
              </a:lnSpc>
              <a:spcBef>
                <a:spcPts val="275"/>
              </a:spcBef>
              <a:buClr>
                <a:srgbClr val="85764D"/>
              </a:buClr>
              <a:buAutoNum type="alphaLcParenR"/>
              <a:tabLst>
                <a:tab pos="358140" algn="l"/>
                <a:tab pos="358775" algn="l"/>
              </a:tabLst>
            </a:pPr>
            <a:r>
              <a:rPr sz="1000" dirty="0">
                <a:latin typeface="Arial"/>
                <a:cs typeface="Arial"/>
              </a:rPr>
              <a:t>mjenica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ovim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instrumentom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osigurava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naplata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računa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sudionika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kreditu,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stoga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financijski</a:t>
            </a:r>
            <a:r>
              <a:rPr sz="1000" spc="-10" dirty="0">
                <a:latin typeface="Arial"/>
                <a:cs typeface="Arial"/>
              </a:rPr>
              <a:t> sudionici </a:t>
            </a:r>
            <a:r>
              <a:rPr sz="1000" dirty="0">
                <a:latin typeface="Arial"/>
                <a:cs typeface="Arial"/>
              </a:rPr>
              <a:t>(korisnik,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jamac,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sudužnik)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potpisuju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mjenicu</a:t>
            </a:r>
            <a:endParaRPr sz="1000">
              <a:latin typeface="Arial"/>
              <a:cs typeface="Arial"/>
            </a:endParaRPr>
          </a:p>
          <a:p>
            <a:pPr marL="358775" marR="5080" indent="-346075">
              <a:lnSpc>
                <a:spcPct val="120800"/>
              </a:lnSpc>
              <a:spcBef>
                <a:spcPts val="275"/>
              </a:spcBef>
              <a:buClr>
                <a:srgbClr val="85764D"/>
              </a:buClr>
              <a:buAutoNum type="alphaLcParenR"/>
              <a:tabLst>
                <a:tab pos="354965" algn="l"/>
                <a:tab pos="355600" algn="l"/>
              </a:tabLst>
            </a:pPr>
            <a:r>
              <a:rPr sz="1000" dirty="0">
                <a:latin typeface="Arial"/>
                <a:cs typeface="Arial"/>
              </a:rPr>
              <a:t>zadužnica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isprava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kojom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korisnik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kreditnoj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instituciji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pravo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naplati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dospjelim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obvezama </a:t>
            </a:r>
            <a:r>
              <a:rPr sz="1000" dirty="0">
                <a:latin typeface="Arial"/>
                <a:cs typeface="Arial"/>
              </a:rPr>
              <a:t>nastalim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osnove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odobrenog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kredita</a:t>
            </a:r>
            <a:endParaRPr sz="1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25"/>
              </a:spcBef>
              <a:buClr>
                <a:srgbClr val="85764D"/>
              </a:buClr>
              <a:buAutoNum type="alphaLcParenR"/>
              <a:tabLst>
                <a:tab pos="354965" algn="l"/>
                <a:tab pos="355600" algn="l"/>
              </a:tabLst>
            </a:pPr>
            <a:r>
              <a:rPr sz="1000" dirty="0">
                <a:latin typeface="Arial"/>
                <a:cs typeface="Arial"/>
              </a:rPr>
              <a:t>solidarni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jamac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solidarno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korisnikom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odgovara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preuzete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obveze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10" dirty="0">
                <a:latin typeface="Arial"/>
                <a:cs typeface="Arial"/>
              </a:rPr>
              <a:t> kreditu</a:t>
            </a:r>
            <a:endParaRPr sz="1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25"/>
              </a:spcBef>
            </a:pPr>
            <a:r>
              <a:rPr sz="1000" dirty="0">
                <a:latin typeface="Arial"/>
                <a:cs typeface="Arial"/>
              </a:rPr>
              <a:t>zalog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nekretninama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najčešće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uzima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instrument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osiguranja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stambenih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hipotekarnih</a:t>
            </a:r>
            <a:r>
              <a:rPr sz="1000" spc="-10" dirty="0">
                <a:latin typeface="Arial"/>
                <a:cs typeface="Arial"/>
              </a:rPr>
              <a:t> kredita.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6050" y="4670425"/>
            <a:ext cx="381000" cy="381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70469" y="1238250"/>
            <a:ext cx="523240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marR="5080" indent="-31115">
              <a:lnSpc>
                <a:spcPct val="1208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Europski sljedeće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925" y="1238250"/>
            <a:ext cx="697484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lnSpc>
                <a:spcPct val="1208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Kreditne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institucije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imaju</a:t>
            </a:r>
            <a:r>
              <a:rPr sz="1000" spc="2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propisanu</a:t>
            </a:r>
            <a:r>
              <a:rPr sz="1000" spc="2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zakonsku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obvezu</a:t>
            </a:r>
            <a:r>
              <a:rPr sz="1000" spc="2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prije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sklapanja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ugovora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kreditu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uručiti</a:t>
            </a:r>
            <a:r>
              <a:rPr sz="1000" spc="210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potrošaču </a:t>
            </a:r>
            <a:r>
              <a:rPr sz="1000" dirty="0">
                <a:latin typeface="Arial"/>
                <a:cs typeface="Arial"/>
              </a:rPr>
              <a:t>standardizirani</a:t>
            </a:r>
            <a:r>
              <a:rPr sz="1000" spc="14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informativni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obrazac</a:t>
            </a:r>
            <a:r>
              <a:rPr sz="1000" spc="14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(ESIS)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14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daje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najbolji</a:t>
            </a:r>
            <a:r>
              <a:rPr sz="1000" spc="14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pregled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uvjeta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ponuđenoga</a:t>
            </a:r>
            <a:r>
              <a:rPr sz="1000" spc="14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jer</a:t>
            </a:r>
            <a:r>
              <a:rPr sz="1000" spc="140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sadržava informacije: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2650" y="2009775"/>
            <a:ext cx="6261735" cy="218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07660" indent="6350">
              <a:lnSpc>
                <a:spcPct val="1438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iznos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kredita </a:t>
            </a:r>
            <a:r>
              <a:rPr sz="1000" dirty="0">
                <a:latin typeface="Arial"/>
                <a:cs typeface="Arial"/>
              </a:rPr>
              <a:t>trajanje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kredita</a:t>
            </a:r>
            <a:endParaRPr sz="1000">
              <a:latin typeface="Arial"/>
              <a:cs typeface="Arial"/>
            </a:endParaRPr>
          </a:p>
          <a:p>
            <a:pPr marL="18415" marR="4850765" indent="-6350">
              <a:lnSpc>
                <a:spcPct val="143800"/>
              </a:lnSpc>
            </a:pPr>
            <a:r>
              <a:rPr sz="1000" dirty="0">
                <a:latin typeface="Arial"/>
                <a:cs typeface="Arial"/>
              </a:rPr>
              <a:t>vrstu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kamatne</a:t>
            </a:r>
            <a:r>
              <a:rPr sz="1000" spc="-10" dirty="0">
                <a:latin typeface="Arial"/>
                <a:cs typeface="Arial"/>
              </a:rPr>
              <a:t> stope </a:t>
            </a:r>
            <a:r>
              <a:rPr sz="1000" dirty="0">
                <a:latin typeface="Arial"/>
                <a:cs typeface="Arial"/>
              </a:rPr>
              <a:t>ukupni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iznos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plaćanje</a:t>
            </a:r>
            <a:endParaRPr sz="1000">
              <a:latin typeface="Arial"/>
              <a:cs typeface="Arial"/>
            </a:endParaRPr>
          </a:p>
          <a:p>
            <a:pPr marL="12700" marR="173355" indent="3175">
              <a:lnSpc>
                <a:spcPct val="143800"/>
              </a:lnSpc>
            </a:pPr>
            <a:r>
              <a:rPr sz="1000" dirty="0">
                <a:latin typeface="Arial"/>
                <a:cs typeface="Arial"/>
              </a:rPr>
              <a:t>efektivnu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kamatnu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stopu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(EKS):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jedinstveni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iznos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ukupan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trošak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izražen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godišnji</a:t>
            </a:r>
            <a:r>
              <a:rPr sz="1000" spc="-10" dirty="0">
                <a:latin typeface="Arial"/>
                <a:cs typeface="Arial"/>
              </a:rPr>
              <a:t> postotak </a:t>
            </a:r>
            <a:r>
              <a:rPr sz="1000" dirty="0">
                <a:latin typeface="Arial"/>
                <a:cs typeface="Arial"/>
              </a:rPr>
              <a:t>troškove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treba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platiti,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redovito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-10" dirty="0">
                <a:latin typeface="Arial"/>
                <a:cs typeface="Arial"/>
              </a:rPr>
              <a:t> jednokratno</a:t>
            </a:r>
            <a:endParaRPr sz="10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545"/>
              </a:spcBef>
            </a:pPr>
            <a:r>
              <a:rPr sz="1000" dirty="0">
                <a:latin typeface="Arial"/>
                <a:cs typeface="Arial"/>
              </a:rPr>
              <a:t>broj,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učestalost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plaćanja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iznos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rata</a:t>
            </a:r>
            <a:endParaRPr sz="1000">
              <a:latin typeface="Arial"/>
              <a:cs typeface="Arial"/>
            </a:endParaRPr>
          </a:p>
          <a:p>
            <a:pPr marL="15875" indent="3175">
              <a:lnSpc>
                <a:spcPct val="100000"/>
              </a:lnSpc>
              <a:spcBef>
                <a:spcPts val="525"/>
              </a:spcBef>
            </a:pPr>
            <a:r>
              <a:rPr sz="1000" dirty="0">
                <a:latin typeface="Arial"/>
                <a:cs typeface="Arial"/>
              </a:rPr>
              <a:t>informacije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uvjetima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prijevremenu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otplatu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naknade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biste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morali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platiti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prijevremenoj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otplati</a:t>
            </a:r>
            <a:r>
              <a:rPr sz="1000" spc="-10" dirty="0">
                <a:latin typeface="Arial"/>
                <a:cs typeface="Arial"/>
              </a:rPr>
              <a:t> kredita</a:t>
            </a:r>
            <a:endParaRPr sz="1000">
              <a:latin typeface="Arial"/>
              <a:cs typeface="Arial"/>
            </a:endParaRPr>
          </a:p>
          <a:p>
            <a:pPr marL="19050" marR="5080" indent="-3175">
              <a:lnSpc>
                <a:spcPct val="120800"/>
              </a:lnSpc>
              <a:spcBef>
                <a:spcPts val="275"/>
              </a:spcBef>
            </a:pPr>
            <a:r>
              <a:rPr sz="1000" dirty="0">
                <a:latin typeface="Arial"/>
                <a:cs typeface="Arial"/>
              </a:rPr>
              <a:t>ako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uzimate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stranoj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valuti,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pomoći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će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primjeri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objašnjava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kako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promjena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tečaja</a:t>
            </a:r>
            <a:r>
              <a:rPr sz="1000" spc="-10" dirty="0">
                <a:latin typeface="Arial"/>
                <a:cs typeface="Arial"/>
              </a:rPr>
              <a:t> mogla </a:t>
            </a:r>
            <a:r>
              <a:rPr sz="1000" dirty="0">
                <a:latin typeface="Arial"/>
                <a:cs typeface="Arial"/>
              </a:rPr>
              <a:t>utjecati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vaš</a:t>
            </a:r>
            <a:r>
              <a:rPr sz="1000" spc="-10" dirty="0">
                <a:latin typeface="Arial"/>
                <a:cs typeface="Arial"/>
              </a:rPr>
              <a:t> kredit.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975" y="4206875"/>
            <a:ext cx="332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975" y="4327525"/>
            <a:ext cx="332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975" y="4448175"/>
            <a:ext cx="332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975" y="4568825"/>
            <a:ext cx="332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975" y="4886325"/>
            <a:ext cx="66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4165" y="4826000"/>
            <a:ext cx="2901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baseline="-30864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350" spc="165" baseline="-30864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1</a:t>
            </a:r>
            <a:r>
              <a:rPr sz="1350" spc="-37" baseline="-30864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900" spc="-25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975" y="5006975"/>
            <a:ext cx="209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9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9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1475" y="4835525"/>
            <a:ext cx="198945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Hrvatski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institut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za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Financijsku</a:t>
            </a:r>
            <a:r>
              <a:rPr sz="750" spc="-10" dirty="0">
                <a:latin typeface="Arial"/>
                <a:cs typeface="Arial"/>
              </a:rPr>
              <a:t> edukaciju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6400" y="4968875"/>
            <a:ext cx="10223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CROATIAN</a:t>
            </a:r>
            <a:r>
              <a:rPr sz="450" b="1" spc="-10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BANKING </a:t>
            </a:r>
            <a:r>
              <a:rPr sz="450" b="1" spc="-10" dirty="0">
                <a:latin typeface="Arial"/>
                <a:cs typeface="Arial"/>
              </a:rPr>
              <a:t>ASSOCIATION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5625"/>
            <a:ext cx="781050" cy="7683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1475" y="4844547"/>
            <a:ext cx="1989455" cy="132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Hrvatski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institut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za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Financijsku</a:t>
            </a:r>
            <a:r>
              <a:rPr sz="750" spc="-10" dirty="0">
                <a:latin typeface="Arial"/>
                <a:cs typeface="Arial"/>
              </a:rPr>
              <a:t> edukaciju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9750" y="1238250"/>
            <a:ext cx="7557134" cy="288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Rokovi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za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odlučivanje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odustajanje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od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kredita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18415" marR="5080" indent="3175" algn="just">
              <a:lnSpc>
                <a:spcPts val="1150"/>
              </a:lnSpc>
            </a:pPr>
            <a:r>
              <a:rPr sz="1000" dirty="0">
                <a:latin typeface="Arial"/>
                <a:cs typeface="Arial"/>
              </a:rPr>
              <a:t>Kad</a:t>
            </a:r>
            <a:r>
              <a:rPr sz="1000" spc="4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vam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banka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ponudu,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raspolaganju</a:t>
            </a:r>
            <a:r>
              <a:rPr sz="1000" spc="4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Vam</a:t>
            </a:r>
            <a:r>
              <a:rPr sz="1000" spc="4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najmanje</a:t>
            </a:r>
            <a:r>
              <a:rPr sz="1000" spc="4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15</a:t>
            </a:r>
            <a:r>
              <a:rPr sz="1000" spc="4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dana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4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usporedbu</a:t>
            </a:r>
            <a:r>
              <a:rPr sz="1000" spc="4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ponuda,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procjenu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donošenje </a:t>
            </a:r>
            <a:r>
              <a:rPr sz="1000" dirty="0">
                <a:latin typeface="Arial"/>
                <a:cs typeface="Arial"/>
              </a:rPr>
              <a:t>informirane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odluke.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Obavijest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promjeni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tečaja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Arial"/>
              <a:cs typeface="Arial"/>
            </a:endParaRPr>
          </a:p>
          <a:p>
            <a:pPr marL="12700" marR="8890" indent="9525" algn="just">
              <a:lnSpc>
                <a:spcPts val="1150"/>
              </a:lnSpc>
            </a:pPr>
            <a:r>
              <a:rPr sz="1000" dirty="0">
                <a:latin typeface="Arial"/>
                <a:cs typeface="Arial"/>
              </a:rPr>
              <a:t>Banke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dužne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obavijestiti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građane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imaju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stambeni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stranoj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valuti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vezan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uza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stranu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valutu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svaki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put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kada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se </a:t>
            </a:r>
            <a:r>
              <a:rPr sz="1000" dirty="0">
                <a:latin typeface="Arial"/>
                <a:cs typeface="Arial"/>
              </a:rPr>
              <a:t>vrijednost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ukupnoga</a:t>
            </a:r>
            <a:r>
              <a:rPr sz="1000" spc="3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nepodmirenog</a:t>
            </a:r>
            <a:r>
              <a:rPr sz="1000" spc="3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iznosa</a:t>
            </a:r>
            <a:r>
              <a:rPr sz="1000" spc="3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redovitih</a:t>
            </a:r>
            <a:r>
              <a:rPr sz="1000" spc="3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obroka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odnosno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anuiteta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promijeni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više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posto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zbog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tečajnih kretanja.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358775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Ograničenje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kamatne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stope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12700" marR="5080" indent="9525" algn="just">
              <a:lnSpc>
                <a:spcPts val="1150"/>
              </a:lnSpc>
            </a:pPr>
            <a:r>
              <a:rPr sz="1000" dirty="0">
                <a:latin typeface="Arial"/>
                <a:cs typeface="Arial"/>
              </a:rPr>
              <a:t>Maksimalna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dopuštena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kamatna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stopa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stambene</a:t>
            </a:r>
            <a:r>
              <a:rPr sz="1000" spc="11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kredite</a:t>
            </a:r>
            <a:r>
              <a:rPr sz="1000" spc="4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4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ugovorenom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promjenjivom</a:t>
            </a:r>
            <a:r>
              <a:rPr sz="1000" spc="4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kamatnom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stopom</a:t>
            </a:r>
            <a:r>
              <a:rPr sz="1000" spc="4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kunama </a:t>
            </a:r>
            <a:r>
              <a:rPr sz="1000" dirty="0">
                <a:latin typeface="Arial"/>
                <a:cs typeface="Arial"/>
              </a:rPr>
              <a:t>koja</a:t>
            </a:r>
            <a:r>
              <a:rPr sz="1000" spc="3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nije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vezana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uza</a:t>
            </a:r>
            <a:r>
              <a:rPr sz="1000" spc="3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stranu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valutu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3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3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eurima</a:t>
            </a:r>
            <a:r>
              <a:rPr sz="1000" spc="3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3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kunama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vezanim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</a:t>
            </a:r>
            <a:r>
              <a:rPr sz="1000" spc="3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euro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</a:t>
            </a:r>
            <a:r>
              <a:rPr sz="1000" spc="3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smije</a:t>
            </a:r>
            <a:r>
              <a:rPr sz="1000" spc="3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biti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viša</a:t>
            </a:r>
            <a:r>
              <a:rPr sz="1000" spc="3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prosječne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ponderirane </a:t>
            </a:r>
            <a:r>
              <a:rPr sz="1000" dirty="0">
                <a:latin typeface="Arial"/>
                <a:cs typeface="Arial"/>
              </a:rPr>
              <a:t>kamatne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stope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stanja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stambenih</a:t>
            </a:r>
            <a:r>
              <a:rPr sz="1000" spc="4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odobrenih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Hrvatskoj,</a:t>
            </a:r>
            <a:r>
              <a:rPr sz="1000" spc="4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određenih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svaku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valuta,</a:t>
            </a:r>
            <a:r>
              <a:rPr sz="1000" spc="4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uvećane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110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jednu </a:t>
            </a:r>
            <a:r>
              <a:rPr sz="1000" dirty="0">
                <a:latin typeface="Arial"/>
                <a:cs typeface="Arial"/>
              </a:rPr>
              <a:t>trećinu.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ovom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trenutku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može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maksimalno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iznositi</a:t>
            </a:r>
            <a:r>
              <a:rPr sz="1000" spc="-10" dirty="0">
                <a:latin typeface="Arial"/>
                <a:cs typeface="Arial"/>
              </a:rPr>
              <a:t> 4,09%.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5625"/>
            <a:ext cx="781050" cy="7683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1475" y="4844547"/>
            <a:ext cx="1989455" cy="132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Hrvatski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institut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za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Financijsku</a:t>
            </a:r>
            <a:r>
              <a:rPr sz="750" spc="-10" dirty="0">
                <a:latin typeface="Arial"/>
                <a:cs typeface="Arial"/>
              </a:rPr>
              <a:t> edukaciju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dirty="0"/>
              <a:t>Efektivna</a:t>
            </a:r>
            <a:r>
              <a:rPr spc="440" dirty="0"/>
              <a:t> </a:t>
            </a:r>
            <a:r>
              <a:rPr dirty="0"/>
              <a:t>kamatna</a:t>
            </a:r>
            <a:r>
              <a:rPr spc="455" dirty="0"/>
              <a:t> </a:t>
            </a:r>
            <a:r>
              <a:rPr dirty="0"/>
              <a:t>stopa</a:t>
            </a:r>
            <a:r>
              <a:rPr spc="450" dirty="0"/>
              <a:t> </a:t>
            </a:r>
            <a:r>
              <a:rPr b="0" dirty="0">
                <a:latin typeface="Arial"/>
                <a:cs typeface="Arial"/>
              </a:rPr>
              <a:t>(EKS)</a:t>
            </a:r>
            <a:r>
              <a:rPr b="0" spc="4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najvažniji</a:t>
            </a:r>
            <a:r>
              <a:rPr b="0" spc="4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kriterij</a:t>
            </a:r>
            <a:r>
              <a:rPr b="0" spc="4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4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procjeni</a:t>
            </a:r>
            <a:r>
              <a:rPr b="0" spc="4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</a:t>
            </a:r>
            <a:r>
              <a:rPr b="0" spc="45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isplativosti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4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usporedbi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kredita</a:t>
            </a:r>
            <a:r>
              <a:rPr b="0" spc="45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jer</a:t>
            </a:r>
            <a:r>
              <a:rPr b="0" spc="45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na</a:t>
            </a:r>
            <a:r>
              <a:rPr b="0" spc="4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temelju</a:t>
            </a:r>
            <a:r>
              <a:rPr b="0" spc="4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nje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je </a:t>
            </a:r>
            <a:r>
              <a:rPr b="0" dirty="0">
                <a:latin typeface="Arial"/>
                <a:cs typeface="Arial"/>
              </a:rPr>
              <a:t>moguće</a:t>
            </a:r>
            <a:r>
              <a:rPr b="0" spc="3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izračunati</a:t>
            </a:r>
            <a:r>
              <a:rPr b="0" spc="3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koliko</a:t>
            </a:r>
            <a:r>
              <a:rPr b="0" spc="3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</a:t>
            </a:r>
            <a:r>
              <a:rPr b="0" spc="3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novca</a:t>
            </a:r>
            <a:r>
              <a:rPr b="0" spc="3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potrebno</a:t>
            </a:r>
            <a:r>
              <a:rPr b="0" spc="3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vratiti</a:t>
            </a:r>
            <a:r>
              <a:rPr b="0" spc="3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banci.</a:t>
            </a:r>
            <a:r>
              <a:rPr b="0" spc="3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EKS</a:t>
            </a:r>
            <a:r>
              <a:rPr b="0" spc="3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</a:t>
            </a:r>
            <a:r>
              <a:rPr b="0" spc="3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uglavnom</a:t>
            </a:r>
            <a:r>
              <a:rPr b="0" spc="3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veći</a:t>
            </a:r>
            <a:r>
              <a:rPr b="0" spc="3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od</a:t>
            </a:r>
            <a:r>
              <a:rPr b="0" spc="3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nominalne</a:t>
            </a:r>
            <a:r>
              <a:rPr b="0" spc="3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kamatne</a:t>
            </a:r>
            <a:r>
              <a:rPr b="0" spc="3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stope,</a:t>
            </a:r>
            <a:r>
              <a:rPr b="0" spc="3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tj.</a:t>
            </a:r>
            <a:r>
              <a:rPr b="0" spc="3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„osnovne </a:t>
            </a:r>
            <a:r>
              <a:rPr b="0" dirty="0">
                <a:latin typeface="Arial"/>
                <a:cs typeface="Arial"/>
              </a:rPr>
              <a:t>kamate"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koju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plaćate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iznos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kredita.</a:t>
            </a: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5875" algn="just">
              <a:lnSpc>
                <a:spcPct val="100000"/>
              </a:lnSpc>
              <a:spcBef>
                <a:spcPts val="685"/>
              </a:spcBef>
            </a:pPr>
            <a:r>
              <a:rPr b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Ukupni</a:t>
            </a:r>
            <a:r>
              <a:rPr b="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</a:t>
            </a:r>
            <a:r>
              <a:rPr b="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troškovi</a:t>
            </a:r>
            <a:r>
              <a:rPr b="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kredita: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355600" marR="3390265">
              <a:lnSpc>
                <a:spcPct val="133300"/>
              </a:lnSpc>
            </a:pPr>
            <a:r>
              <a:rPr b="0" dirty="0">
                <a:latin typeface="Arial"/>
                <a:cs typeface="Arial"/>
              </a:rPr>
              <a:t>kamate,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naknade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troškovi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vezi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ugovorom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stambenom</a:t>
            </a:r>
            <a:r>
              <a:rPr b="0" spc="-10" dirty="0">
                <a:latin typeface="Arial"/>
                <a:cs typeface="Arial"/>
              </a:rPr>
              <a:t> kreditu </a:t>
            </a:r>
            <a:r>
              <a:rPr b="0" dirty="0">
                <a:latin typeface="Arial"/>
                <a:cs typeface="Arial"/>
              </a:rPr>
              <a:t>premije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osiguranja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ako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ono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obvezno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radi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dobivanja</a:t>
            </a:r>
            <a:r>
              <a:rPr b="0" spc="-10" dirty="0">
                <a:latin typeface="Arial"/>
                <a:cs typeface="Arial"/>
              </a:rPr>
              <a:t> kredita</a:t>
            </a:r>
          </a:p>
          <a:p>
            <a:pPr marL="349250">
              <a:lnSpc>
                <a:spcPct val="100000"/>
              </a:lnSpc>
              <a:spcBef>
                <a:spcPts val="400"/>
              </a:spcBef>
            </a:pPr>
            <a:r>
              <a:rPr b="0" dirty="0">
                <a:latin typeface="Arial"/>
                <a:cs typeface="Arial"/>
              </a:rPr>
              <a:t>trošak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procjene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vrijednosti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nekretnine</a:t>
            </a:r>
          </a:p>
          <a:p>
            <a:pPr marL="349250">
              <a:lnSpc>
                <a:spcPct val="100000"/>
              </a:lnSpc>
              <a:spcBef>
                <a:spcPts val="375"/>
              </a:spcBef>
            </a:pPr>
            <a:r>
              <a:rPr b="0" dirty="0">
                <a:latin typeface="Arial"/>
                <a:cs typeface="Arial"/>
              </a:rPr>
              <a:t>troškovi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vođenja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računa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onda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kad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otvaranje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ili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vođenje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računa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ugovoreno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uz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odobravanje</a:t>
            </a:r>
            <a:r>
              <a:rPr b="0" spc="-10" dirty="0">
                <a:latin typeface="Arial"/>
                <a:cs typeface="Arial"/>
              </a:rPr>
              <a:t> kredita</a:t>
            </a:r>
          </a:p>
          <a:p>
            <a:pPr marL="342900" marR="4222750" indent="-327025">
              <a:lnSpc>
                <a:spcPct val="262500"/>
              </a:lnSpc>
              <a:spcBef>
                <a:spcPts val="25"/>
              </a:spcBef>
            </a:pPr>
            <a:r>
              <a:rPr b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Ukupni</a:t>
            </a:r>
            <a:r>
              <a:rPr b="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troškovi</a:t>
            </a:r>
            <a:r>
              <a:rPr b="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kredita</a:t>
            </a:r>
            <a:r>
              <a:rPr b="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za</a:t>
            </a:r>
            <a:r>
              <a:rPr b="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potrošača</a:t>
            </a:r>
            <a:r>
              <a:rPr b="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</a:t>
            </a:r>
            <a:r>
              <a:rPr b="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uključuje</a:t>
            </a:r>
            <a:r>
              <a:rPr b="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troškove: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javnog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bilježnika</a:t>
            </a:r>
          </a:p>
          <a:p>
            <a:pPr marL="355600">
              <a:lnSpc>
                <a:spcPct val="100000"/>
              </a:lnSpc>
              <a:spcBef>
                <a:spcPts val="400"/>
              </a:spcBef>
            </a:pPr>
            <a:r>
              <a:rPr b="0" dirty="0">
                <a:latin typeface="Arial"/>
                <a:cs typeface="Arial"/>
              </a:rPr>
              <a:t>prijenosa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prava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vlasništva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nekretnine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naknade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za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neispunjavanje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obveza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iz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kredita.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5625"/>
            <a:ext cx="781050" cy="7683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1475" y="4844547"/>
            <a:ext cx="1989455" cy="132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Hrvatski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institut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za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Financijsku</a:t>
            </a:r>
            <a:r>
              <a:rPr sz="750" spc="-10" dirty="0">
                <a:latin typeface="Arial"/>
                <a:cs typeface="Arial"/>
              </a:rPr>
              <a:t> edukaciju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9750" y="1270000"/>
            <a:ext cx="7553959" cy="292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just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Prigovor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potrošača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8415" marR="8255" indent="3175" algn="just">
              <a:lnSpc>
                <a:spcPct val="118800"/>
              </a:lnSpc>
              <a:spcBef>
                <a:spcPts val="785"/>
              </a:spcBef>
            </a:pPr>
            <a:r>
              <a:rPr sz="1000" dirty="0">
                <a:latin typeface="Arial"/>
                <a:cs typeface="Arial"/>
              </a:rPr>
              <a:t>Ukoliko</a:t>
            </a:r>
            <a:r>
              <a:rPr sz="1000" spc="3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potrošač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smatra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kreditna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institucija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pridržava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uvjeta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</a:t>
            </a:r>
            <a:r>
              <a:rPr sz="1000" spc="3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ugovora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3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pružanju</a:t>
            </a:r>
            <a:r>
              <a:rPr sz="1000" spc="3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bankovnih/financijskih</a:t>
            </a:r>
            <a:r>
              <a:rPr sz="1000" spc="3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usluga </a:t>
            </a:r>
            <a:r>
              <a:rPr sz="1000" dirty="0">
                <a:latin typeface="Arial"/>
                <a:cs typeface="Arial"/>
              </a:rPr>
              <a:t>može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svoj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prigovor</a:t>
            </a:r>
            <a:r>
              <a:rPr sz="1000" spc="-10" dirty="0">
                <a:latin typeface="Arial"/>
                <a:cs typeface="Arial"/>
              </a:rPr>
              <a:t> uputiti: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0" indent="-105410">
              <a:lnSpc>
                <a:spcPct val="100000"/>
              </a:lnSpc>
              <a:spcBef>
                <a:spcPts val="985"/>
              </a:spcBef>
              <a:buChar char="•"/>
              <a:tabLst>
                <a:tab pos="127000" algn="l"/>
              </a:tabLst>
            </a:pPr>
            <a:r>
              <a:rPr sz="1000" dirty="0">
                <a:latin typeface="Arial"/>
                <a:cs typeface="Arial"/>
              </a:rPr>
              <a:t>odgovarajućoj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organizacijskoj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jedinici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institucije</a:t>
            </a:r>
            <a:endParaRPr sz="1000">
              <a:latin typeface="Arial"/>
              <a:cs typeface="Arial"/>
            </a:endParaRPr>
          </a:p>
          <a:p>
            <a:pPr marL="127000" indent="-105410">
              <a:lnSpc>
                <a:spcPct val="100000"/>
              </a:lnSpc>
              <a:spcBef>
                <a:spcPts val="550"/>
              </a:spcBef>
              <a:buChar char="•"/>
              <a:tabLst>
                <a:tab pos="127000" algn="l"/>
              </a:tabLst>
            </a:pPr>
            <a:r>
              <a:rPr sz="1000" dirty="0">
                <a:latin typeface="Arial"/>
                <a:cs typeface="Arial"/>
              </a:rPr>
              <a:t>organizacijskoj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jedinici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institucije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zadužena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rješavanje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prigovora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potrošača</a:t>
            </a:r>
            <a:endParaRPr sz="1000">
              <a:latin typeface="Arial"/>
              <a:cs typeface="Arial"/>
            </a:endParaRPr>
          </a:p>
          <a:p>
            <a:pPr marL="130175" indent="-108585">
              <a:lnSpc>
                <a:spcPct val="100000"/>
              </a:lnSpc>
              <a:spcBef>
                <a:spcPts val="525"/>
              </a:spcBef>
              <a:buChar char="•"/>
              <a:tabLst>
                <a:tab pos="130175" algn="l"/>
              </a:tabLst>
            </a:pPr>
            <a:r>
              <a:rPr sz="1000" dirty="0">
                <a:latin typeface="Arial"/>
                <a:cs typeface="Arial"/>
              </a:rPr>
              <a:t>unutarnjoj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reviziji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kreditnoj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instituciji</a:t>
            </a:r>
            <a:endParaRPr sz="1000">
              <a:latin typeface="Arial"/>
              <a:cs typeface="Arial"/>
            </a:endParaRPr>
          </a:p>
          <a:p>
            <a:pPr marL="127000" indent="-105410">
              <a:lnSpc>
                <a:spcPct val="100000"/>
              </a:lnSpc>
              <a:spcBef>
                <a:spcPts val="525"/>
              </a:spcBef>
              <a:buChar char="•"/>
              <a:tabLst>
                <a:tab pos="127000" algn="l"/>
              </a:tabLst>
            </a:pPr>
            <a:r>
              <a:rPr sz="1000" dirty="0">
                <a:latin typeface="Arial"/>
                <a:cs typeface="Arial"/>
              </a:rPr>
              <a:t>društvu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udruzi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zaštitu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potrošača</a:t>
            </a:r>
            <a:endParaRPr sz="1000">
              <a:latin typeface="Arial"/>
              <a:cs typeface="Arial"/>
            </a:endParaRPr>
          </a:p>
          <a:p>
            <a:pPr marL="127000" indent="-105410">
              <a:lnSpc>
                <a:spcPct val="100000"/>
              </a:lnSpc>
              <a:spcBef>
                <a:spcPts val="500"/>
              </a:spcBef>
              <a:buChar char="•"/>
              <a:tabLst>
                <a:tab pos="127000" algn="l"/>
              </a:tabLst>
            </a:pPr>
            <a:r>
              <a:rPr sz="1000" dirty="0">
                <a:latin typeface="Arial"/>
                <a:cs typeface="Arial"/>
              </a:rPr>
              <a:t>drugim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nadležnim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tijelima.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5240" marR="5080" indent="-3175" algn="just">
              <a:lnSpc>
                <a:spcPct val="121900"/>
              </a:lnSpc>
              <a:spcBef>
                <a:spcPts val="720"/>
              </a:spcBef>
            </a:pPr>
            <a:r>
              <a:rPr sz="1000" dirty="0">
                <a:latin typeface="Arial"/>
                <a:cs typeface="Arial"/>
              </a:rPr>
              <a:t>Ako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potrošač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nezadovoljan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odgovorom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rješenjem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kreditne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institucije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njegov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uloženi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prigovor,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može</a:t>
            </a:r>
            <a:r>
              <a:rPr sz="1000" spc="1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150" dirty="0">
                <a:latin typeface="Arial"/>
                <a:cs typeface="Arial"/>
              </a:rPr>
              <a:t>  </a:t>
            </a:r>
            <a:r>
              <a:rPr sz="1000" spc="-20" dirty="0">
                <a:latin typeface="Arial"/>
                <a:cs typeface="Arial"/>
              </a:rPr>
              <a:t>tome </a:t>
            </a:r>
            <a:r>
              <a:rPr sz="1000" dirty="0">
                <a:latin typeface="Arial"/>
                <a:cs typeface="Arial"/>
              </a:rPr>
              <a:t>obavijestiti</a:t>
            </a:r>
            <a:r>
              <a:rPr sz="1000" spc="3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Hrvatsku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narodnu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banku,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koja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rješava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pojedinačne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prigovore,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već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prati</a:t>
            </a:r>
            <a:r>
              <a:rPr sz="1000" spc="4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periodično</a:t>
            </a:r>
            <a:r>
              <a:rPr sz="1000" spc="4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kretanje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broja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prigovora </a:t>
            </a:r>
            <a:r>
              <a:rPr sz="1000" dirty="0">
                <a:latin typeface="Arial"/>
                <a:cs typeface="Arial"/>
              </a:rPr>
              <a:t>potrošača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pojedinoj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kreditnoj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instituciji.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2450"/>
            <a:ext cx="781050" cy="7715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1475" y="4844547"/>
            <a:ext cx="1989455" cy="132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Hrvatski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institut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za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Financijsku</a:t>
            </a:r>
            <a:r>
              <a:rPr sz="750" spc="-10" dirty="0">
                <a:latin typeface="Arial"/>
                <a:cs typeface="Arial"/>
              </a:rPr>
              <a:t> edukaciju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2925" y="1270000"/>
            <a:ext cx="7553959" cy="259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Osiguranja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otplate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kredita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55600" marR="12065" algn="just">
              <a:lnSpc>
                <a:spcPct val="119800"/>
              </a:lnSpc>
              <a:spcBef>
                <a:spcPts val="770"/>
              </a:spcBef>
            </a:pPr>
            <a:r>
              <a:rPr sz="1000" dirty="0">
                <a:latin typeface="Arial"/>
                <a:cs typeface="Arial"/>
              </a:rPr>
              <a:t>Osiguranje</a:t>
            </a:r>
            <a:r>
              <a:rPr sz="1000" spc="20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otplate</a:t>
            </a:r>
            <a:r>
              <a:rPr sz="1000" spc="20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20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(engleski:</a:t>
            </a:r>
            <a:r>
              <a:rPr sz="1000" spc="20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credit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protection</a:t>
            </a:r>
            <a:r>
              <a:rPr sz="1000" spc="20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insurance</a:t>
            </a:r>
            <a:r>
              <a:rPr sz="1000" spc="20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CPI)</a:t>
            </a:r>
            <a:r>
              <a:rPr sz="1000" spc="204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jedan</a:t>
            </a:r>
            <a:r>
              <a:rPr sz="1000" spc="20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20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20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uobičajenih</a:t>
            </a:r>
            <a:r>
              <a:rPr sz="1000" spc="19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instrumenata </a:t>
            </a:r>
            <a:r>
              <a:rPr sz="1000" dirty="0">
                <a:latin typeface="Arial"/>
                <a:cs typeface="Arial"/>
              </a:rPr>
              <a:t>osiguranja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(kolaterala)</a:t>
            </a:r>
            <a:r>
              <a:rPr sz="1000" spc="4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4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</a:t>
            </a:r>
            <a:r>
              <a:rPr sz="1000" spc="4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banke</a:t>
            </a:r>
            <a:r>
              <a:rPr sz="1000" spc="4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mogu,</a:t>
            </a:r>
            <a:r>
              <a:rPr sz="1000" spc="4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4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skladu</a:t>
            </a:r>
            <a:r>
              <a:rPr sz="1000" spc="4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</a:t>
            </a:r>
            <a:r>
              <a:rPr sz="1000" spc="4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svojim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internim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procesima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uvjetima,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tražiti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4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svrhu </a:t>
            </a:r>
            <a:r>
              <a:rPr sz="1000" dirty="0">
                <a:latin typeface="Arial"/>
                <a:cs typeface="Arial"/>
              </a:rPr>
              <a:t>njihova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odobravanja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54965" marR="5080" algn="just">
              <a:lnSpc>
                <a:spcPct val="119800"/>
              </a:lnSpc>
              <a:spcBef>
                <a:spcPts val="750"/>
              </a:spcBef>
            </a:pPr>
            <a:r>
              <a:rPr sz="1000" dirty="0">
                <a:latin typeface="Arial"/>
                <a:cs typeface="Arial"/>
              </a:rPr>
              <a:t>Svrha</a:t>
            </a:r>
            <a:r>
              <a:rPr sz="1000" spc="4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4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ovog</a:t>
            </a:r>
            <a:r>
              <a:rPr sz="1000" spc="4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proizvoda</a:t>
            </a:r>
            <a:r>
              <a:rPr sz="1000" spc="4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osiguranje</a:t>
            </a:r>
            <a:r>
              <a:rPr sz="1000" spc="4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podmirenja</a:t>
            </a:r>
            <a:r>
              <a:rPr sz="1000" spc="4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kreditnih</a:t>
            </a:r>
            <a:r>
              <a:rPr sz="1000" spc="4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obaveza</a:t>
            </a:r>
            <a:r>
              <a:rPr sz="1000" spc="4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dužnika</a:t>
            </a:r>
            <a:r>
              <a:rPr sz="1000" spc="4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4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slučaju</a:t>
            </a:r>
            <a:r>
              <a:rPr sz="1000" spc="4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njegove</a:t>
            </a:r>
            <a:r>
              <a:rPr sz="1000" spc="4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nemogućnosti</a:t>
            </a:r>
            <a:r>
              <a:rPr sz="1000" spc="4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uredne </a:t>
            </a:r>
            <a:r>
              <a:rPr sz="1000" dirty="0">
                <a:latin typeface="Arial"/>
                <a:cs typeface="Arial"/>
              </a:rPr>
              <a:t>otplate</a:t>
            </a:r>
            <a:r>
              <a:rPr sz="1000" spc="4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dugovanja</a:t>
            </a:r>
            <a:r>
              <a:rPr sz="1000" spc="4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nastale</a:t>
            </a:r>
            <a:r>
              <a:rPr sz="1000" spc="4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4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određenim</a:t>
            </a:r>
            <a:r>
              <a:rPr sz="1000" spc="4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slučajevima</a:t>
            </a:r>
            <a:r>
              <a:rPr sz="1000" spc="4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definirani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ugovorom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osiguranju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(npr.</a:t>
            </a:r>
            <a:r>
              <a:rPr sz="1000" spc="4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gubitak</a:t>
            </a:r>
            <a:r>
              <a:rPr sz="1000" spc="4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posla, </a:t>
            </a:r>
            <a:r>
              <a:rPr sz="1000" dirty="0">
                <a:latin typeface="Arial"/>
                <a:cs typeface="Arial"/>
              </a:rPr>
              <a:t>dulje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bolovanje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dr.)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58140" marR="8890" indent="-3175" algn="just">
              <a:lnSpc>
                <a:spcPct val="119800"/>
              </a:lnSpc>
              <a:spcBef>
                <a:spcPts val="770"/>
              </a:spcBef>
            </a:pPr>
            <a:r>
              <a:rPr sz="1000" dirty="0">
                <a:latin typeface="Arial"/>
                <a:cs typeface="Arial"/>
              </a:rPr>
              <a:t>S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obzirom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značaj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ovog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proizvoda,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važno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korisnik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bude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svjestan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kako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ovo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osiguranje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služi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kako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bi </a:t>
            </a:r>
            <a:r>
              <a:rPr sz="1000" dirty="0">
                <a:latin typeface="Arial"/>
                <a:cs typeface="Arial"/>
              </a:rPr>
              <a:t>njegove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kreditne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obaveze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mogle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biti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podmirene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tijekom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određenog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vremenskog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razdoblja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slučaju</a:t>
            </a:r>
            <a:r>
              <a:rPr sz="1000" spc="220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javljanja </a:t>
            </a:r>
            <a:r>
              <a:rPr sz="1000" dirty="0">
                <a:latin typeface="Arial"/>
                <a:cs typeface="Arial"/>
              </a:rPr>
              <a:t>poteškoća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 otplatom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6050" y="4670425"/>
            <a:ext cx="381000" cy="381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9654" y="1146175"/>
            <a:ext cx="4598670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3995" algn="ctr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latin typeface="Arial"/>
                <a:cs typeface="Arial"/>
              </a:rPr>
              <a:t>Skok</a:t>
            </a:r>
            <a:r>
              <a:rPr sz="3100" b="1" spc="-20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iz</a:t>
            </a:r>
            <a:r>
              <a:rPr sz="3100" b="1" spc="-5" dirty="0">
                <a:latin typeface="Arial"/>
                <a:cs typeface="Arial"/>
              </a:rPr>
              <a:t> </a:t>
            </a:r>
            <a:r>
              <a:rPr sz="3100" b="1" dirty="0">
                <a:latin typeface="Arial"/>
                <a:cs typeface="Arial"/>
              </a:rPr>
              <a:t>duga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50" dirty="0">
                <a:latin typeface="Arial"/>
                <a:cs typeface="Arial"/>
              </a:rPr>
              <a:t>-</a:t>
            </a:r>
            <a:endParaRPr sz="3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3100" b="1" dirty="0">
                <a:latin typeface="Arial"/>
                <a:cs typeface="Arial"/>
              </a:rPr>
              <a:t>„Bankarsko</a:t>
            </a:r>
            <a:r>
              <a:rPr sz="3100" b="1" spc="-10" dirty="0">
                <a:latin typeface="Arial"/>
                <a:cs typeface="Arial"/>
              </a:rPr>
              <a:t> poslovanje”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1335" y="3638550"/>
            <a:ext cx="267208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 marR="5080" indent="-280670">
              <a:lnSpc>
                <a:spcPct val="1194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Ivan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Hrvoje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Maljković,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savjetnik </a:t>
            </a:r>
            <a:r>
              <a:rPr sz="1500" dirty="0">
                <a:latin typeface="Arial"/>
                <a:cs typeface="Arial"/>
              </a:rPr>
              <a:t>Hrvatska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udruga</a:t>
            </a:r>
            <a:r>
              <a:rPr sz="1500" spc="-10" dirty="0">
                <a:latin typeface="Arial"/>
                <a:cs typeface="Arial"/>
              </a:rPr>
              <a:t> banaka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"/>
              <a:cs typeface="Arial"/>
            </a:endParaRPr>
          </a:p>
          <a:p>
            <a:pPr marL="563245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6.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listopada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2022.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225" y="481965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6400" y="4968875"/>
            <a:ext cx="10223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CROATIAN</a:t>
            </a:r>
            <a:r>
              <a:rPr sz="450" b="1" spc="-10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BANKING </a:t>
            </a:r>
            <a:r>
              <a:rPr sz="450" b="1" spc="-10" dirty="0">
                <a:latin typeface="Arial"/>
                <a:cs typeface="Arial"/>
              </a:rPr>
              <a:t>ASSOCIATION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00" y="346075"/>
              <a:ext cx="9131300" cy="47974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5100" y="114300"/>
            <a:ext cx="4496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GUSTOĆA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OSIGURANJA*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HRVATSKOJ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2450"/>
            <a:ext cx="781050" cy="7715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100"/>
              </a:spcBef>
            </a:pPr>
            <a:r>
              <a:rPr dirty="0"/>
              <a:t>Obavijesti</a:t>
            </a:r>
            <a:r>
              <a:rPr spc="-15" dirty="0"/>
              <a:t> </a:t>
            </a:r>
            <a:r>
              <a:rPr dirty="0"/>
              <a:t>o</a:t>
            </a:r>
            <a:r>
              <a:rPr spc="-15" dirty="0"/>
              <a:t> </a:t>
            </a:r>
            <a:r>
              <a:rPr dirty="0"/>
              <a:t>stanju</a:t>
            </a:r>
            <a:r>
              <a:rPr spc="-10" dirty="0"/>
              <a:t> kredita</a:t>
            </a:r>
          </a:p>
          <a:p>
            <a:pPr>
              <a:lnSpc>
                <a:spcPct val="100000"/>
              </a:lnSpc>
            </a:pPr>
            <a:endParaRPr sz="1100"/>
          </a:p>
          <a:p>
            <a:pPr marL="352425" marR="11430" indent="6350">
              <a:lnSpc>
                <a:spcPct val="118800"/>
              </a:lnSpc>
              <a:spcBef>
                <a:spcPts val="785"/>
              </a:spcBef>
            </a:pPr>
            <a:r>
              <a:rPr b="0" dirty="0">
                <a:latin typeface="Arial"/>
                <a:cs typeface="Arial"/>
              </a:rPr>
              <a:t>Korisnik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kredita</a:t>
            </a:r>
            <a:r>
              <a:rPr b="0" spc="484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tijekom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otplate</a:t>
            </a:r>
            <a:r>
              <a:rPr b="0" spc="4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kredita,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jednom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godišnje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potpuno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besplatno</a:t>
            </a:r>
            <a:r>
              <a:rPr b="0" spc="4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dobije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obavijest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stanju</a:t>
            </a:r>
            <a:r>
              <a:rPr b="0" spc="48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kredita</a:t>
            </a:r>
            <a:r>
              <a:rPr b="0" spc="48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koja </a:t>
            </a:r>
            <a:r>
              <a:rPr b="0" dirty="0">
                <a:latin typeface="Arial"/>
                <a:cs typeface="Arial"/>
              </a:rPr>
              <a:t>sadrži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podatke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o:</a:t>
            </a: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0650" indent="-104775">
              <a:lnSpc>
                <a:spcPct val="100000"/>
              </a:lnSpc>
              <a:spcBef>
                <a:spcPts val="985"/>
              </a:spcBef>
              <a:buChar char="•"/>
              <a:tabLst>
                <a:tab pos="120650" algn="l"/>
              </a:tabLst>
            </a:pPr>
            <a:r>
              <a:rPr b="0" dirty="0">
                <a:latin typeface="Arial"/>
                <a:cs typeface="Arial"/>
              </a:rPr>
              <a:t>dospjelim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nepodmirenim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obvezama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prema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kreditnoj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instituciji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50" dirty="0">
                <a:latin typeface="Arial"/>
                <a:cs typeface="Arial"/>
              </a:rPr>
              <a:t>i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850">
              <a:latin typeface="Arial"/>
              <a:cs typeface="Arial"/>
            </a:endParaRPr>
          </a:p>
          <a:p>
            <a:pPr marL="123825" indent="-107950">
              <a:lnSpc>
                <a:spcPct val="100000"/>
              </a:lnSpc>
              <a:buChar char="•"/>
              <a:tabLst>
                <a:tab pos="123825" algn="l"/>
              </a:tabLst>
            </a:pPr>
            <a:r>
              <a:rPr b="0" dirty="0">
                <a:latin typeface="Arial"/>
                <a:cs typeface="Arial"/>
              </a:rPr>
              <a:t>informaciju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tome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kojem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roku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kreditna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institucija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šalje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prvu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drugu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opomenu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dugu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upozorenje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otkazu</a:t>
            </a:r>
            <a:r>
              <a:rPr b="0" spc="-10" dirty="0">
                <a:latin typeface="Arial"/>
                <a:cs typeface="Arial"/>
              </a:rPr>
              <a:t> kredita.</a:t>
            </a: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55600" marR="5080" indent="-9525">
              <a:lnSpc>
                <a:spcPct val="120800"/>
              </a:lnSpc>
              <a:spcBef>
                <a:spcPts val="735"/>
              </a:spcBef>
            </a:pPr>
            <a:r>
              <a:rPr b="0" dirty="0">
                <a:latin typeface="Arial"/>
                <a:cs typeface="Arial"/>
              </a:rPr>
              <a:t>Takva</a:t>
            </a:r>
            <a:r>
              <a:rPr b="0" spc="2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obavijest</a:t>
            </a:r>
            <a:r>
              <a:rPr b="0" spc="2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šalje</a:t>
            </a:r>
            <a:r>
              <a:rPr b="0" spc="2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</a:t>
            </a:r>
            <a:r>
              <a:rPr b="0" spc="2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2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sudužnicima</a:t>
            </a:r>
            <a:r>
              <a:rPr b="0" spc="2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2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jamcima,</a:t>
            </a:r>
            <a:r>
              <a:rPr b="0" spc="2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ukoliko</a:t>
            </a:r>
            <a:r>
              <a:rPr b="0" spc="2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</a:t>
            </a:r>
            <a:r>
              <a:rPr b="0" spc="2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sudionici</a:t>
            </a:r>
            <a:r>
              <a:rPr b="0" spc="2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2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kreditu</a:t>
            </a:r>
            <a:r>
              <a:rPr b="0" spc="2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2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šalje</a:t>
            </a:r>
            <a:r>
              <a:rPr b="0" spc="2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</a:t>
            </a:r>
            <a:r>
              <a:rPr b="0" spc="2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sve</a:t>
            </a:r>
            <a:r>
              <a:rPr b="0" spc="2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do</a:t>
            </a:r>
            <a:r>
              <a:rPr b="0" spc="2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trenutka</a:t>
            </a:r>
            <a:r>
              <a:rPr b="0" spc="2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eventualnog </a:t>
            </a:r>
            <a:r>
              <a:rPr b="0" dirty="0">
                <a:latin typeface="Arial"/>
                <a:cs typeface="Arial"/>
              </a:rPr>
              <a:t>pokretanja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sudskog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postupka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za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naplatu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kredita.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1475" y="4835525"/>
            <a:ext cx="198945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Hrvatski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institut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za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Financijsku</a:t>
            </a:r>
            <a:r>
              <a:rPr sz="750" spc="-10" dirty="0">
                <a:latin typeface="Arial"/>
                <a:cs typeface="Arial"/>
              </a:rPr>
              <a:t> edukaciju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5625"/>
            <a:ext cx="781050" cy="7683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2925" y="1270000"/>
            <a:ext cx="7553325" cy="292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Poteškoće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otplati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preuzetih</a:t>
            </a:r>
            <a:r>
              <a:rPr sz="1000" b="1" spc="-10" dirty="0">
                <a:latin typeface="Arial"/>
                <a:cs typeface="Arial"/>
              </a:rPr>
              <a:t> obveza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54965" marR="7620" indent="-3175">
              <a:lnSpc>
                <a:spcPct val="120800"/>
              </a:lnSpc>
              <a:spcBef>
                <a:spcPts val="735"/>
              </a:spcBef>
            </a:pPr>
            <a:r>
              <a:rPr sz="1000" dirty="0">
                <a:latin typeface="Arial"/>
                <a:cs typeface="Arial"/>
              </a:rPr>
              <a:t>Ako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postoje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povremeni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1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stalni</a:t>
            </a:r>
            <a:r>
              <a:rPr sz="1000" spc="1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financijski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problem</a:t>
            </a:r>
            <a:r>
              <a:rPr sz="1000" spc="1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ne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treba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odgađati</a:t>
            </a:r>
            <a:r>
              <a:rPr sz="1000" spc="1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razgovor</a:t>
            </a:r>
            <a:r>
              <a:rPr sz="1000" spc="1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bankarom,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lako</a:t>
            </a:r>
            <a:r>
              <a:rPr sz="1000" spc="1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može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zvučati </a:t>
            </a:r>
            <a:r>
              <a:rPr sz="1000" dirty="0">
                <a:latin typeface="Arial"/>
                <a:cs typeface="Arial"/>
              </a:rPr>
              <a:t>otrcano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klijentima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zaista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pristupaju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individualno,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špranci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unaprijed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određenim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rješenjima</a:t>
            </a:r>
            <a:endParaRPr sz="1000">
              <a:latin typeface="Arial"/>
              <a:cs typeface="Arial"/>
            </a:endParaRPr>
          </a:p>
          <a:p>
            <a:pPr marL="361315" marR="2221230" indent="34925">
              <a:lnSpc>
                <a:spcPts val="3479"/>
              </a:lnSpc>
              <a:spcBef>
                <a:spcPts val="465"/>
              </a:spcBef>
            </a:pPr>
            <a:r>
              <a:rPr sz="1000" dirty="0">
                <a:latin typeface="Arial"/>
                <a:cs typeface="Arial"/>
              </a:rPr>
              <a:t>Ključ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svega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razgovor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dogovoren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vrijeme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može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donijeti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pravo</a:t>
            </a:r>
            <a:r>
              <a:rPr sz="1000" spc="-10" dirty="0">
                <a:latin typeface="Arial"/>
                <a:cs typeface="Arial"/>
              </a:rPr>
              <a:t> rješenje </a:t>
            </a:r>
            <a:r>
              <a:rPr sz="1000" dirty="0">
                <a:latin typeface="Arial"/>
                <a:cs typeface="Arial"/>
              </a:rPr>
              <a:t>Banke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nude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razne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mogućnosti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mogu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pomoći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klijentima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financijskim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poteškoćama: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"/>
              <a:cs typeface="Arial"/>
            </a:endParaRPr>
          </a:p>
          <a:p>
            <a:pPr marL="247650" indent="-234950" algn="just">
              <a:lnSpc>
                <a:spcPct val="100000"/>
              </a:lnSpc>
              <a:buClr>
                <a:srgbClr val="85764D"/>
              </a:buClr>
              <a:buAutoNum type="alphaLcParenR"/>
              <a:tabLst>
                <a:tab pos="247650" algn="l"/>
              </a:tabLst>
            </a:pPr>
            <a:r>
              <a:rPr sz="1000" dirty="0">
                <a:latin typeface="Arial"/>
                <a:cs typeface="Arial"/>
              </a:rPr>
              <a:t>Period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počeka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razdoblje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dospijeva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samo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kamata</a:t>
            </a:r>
            <a:endParaRPr sz="1000">
              <a:latin typeface="Arial"/>
              <a:cs typeface="Arial"/>
            </a:endParaRPr>
          </a:p>
          <a:p>
            <a:pPr marL="241300" marR="5080" indent="-225425" algn="just">
              <a:lnSpc>
                <a:spcPct val="119800"/>
              </a:lnSpc>
              <a:spcBef>
                <a:spcPts val="285"/>
              </a:spcBef>
              <a:buClr>
                <a:srgbClr val="85764D"/>
              </a:buClr>
              <a:buFont typeface="Arial"/>
              <a:buAutoNum type="alphaLcParenR"/>
              <a:tabLst>
                <a:tab pos="308610" algn="l"/>
              </a:tabLst>
            </a:pPr>
            <a:r>
              <a:rPr dirty="0"/>
              <a:t>	</a:t>
            </a:r>
            <a:r>
              <a:rPr sz="1000" dirty="0">
                <a:latin typeface="Arial"/>
                <a:cs typeface="Arial"/>
              </a:rPr>
              <a:t>Ugovaranje</a:t>
            </a:r>
            <a:r>
              <a:rPr sz="1000" spc="4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moratorija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kom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</a:t>
            </a:r>
            <a:r>
              <a:rPr sz="1000" spc="4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zbog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određenih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okolnosti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iznimno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može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zahtjev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korisnika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kredit </a:t>
            </a:r>
            <a:r>
              <a:rPr sz="1000" dirty="0">
                <a:latin typeface="Arial"/>
                <a:cs typeface="Arial"/>
              </a:rPr>
              <a:t>staviti</a:t>
            </a:r>
            <a:r>
              <a:rPr sz="1000" spc="45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mirovanje,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ukoliko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taj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zahtjev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kreditna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institucija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ocijeni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opravdanim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odobri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(npr.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uslijed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gubitka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posla,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ili </a:t>
            </a:r>
            <a:r>
              <a:rPr sz="1000" dirty="0">
                <a:latin typeface="Arial"/>
                <a:cs typeface="Arial"/>
              </a:rPr>
              <a:t>značajnog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smanjenja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primanja...)</a:t>
            </a:r>
            <a:endParaRPr sz="1000">
              <a:latin typeface="Arial"/>
              <a:cs typeface="Arial"/>
            </a:endParaRPr>
          </a:p>
          <a:p>
            <a:pPr marL="247650" indent="-234950" algn="just">
              <a:lnSpc>
                <a:spcPct val="100000"/>
              </a:lnSpc>
              <a:spcBef>
                <a:spcPts val="550"/>
              </a:spcBef>
              <a:buClr>
                <a:srgbClr val="85764D"/>
              </a:buClr>
              <a:buAutoNum type="alphaLcParenR"/>
              <a:tabLst>
                <a:tab pos="247650" algn="l"/>
              </a:tabLst>
            </a:pPr>
            <a:r>
              <a:rPr sz="1000" dirty="0">
                <a:latin typeface="Arial"/>
                <a:cs typeface="Arial"/>
              </a:rPr>
              <a:t>Restrukturiranje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obaveza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zatvaranje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dugovanja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tekućim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računima,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duži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rok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otplate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itd.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2450"/>
            <a:ext cx="781050" cy="7715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Kreditni</a:t>
            </a:r>
            <a:r>
              <a:rPr spc="-20" dirty="0"/>
              <a:t> </a:t>
            </a:r>
            <a:r>
              <a:rPr spc="-10" dirty="0"/>
              <a:t>proces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Prodaja</a:t>
            </a:r>
            <a:r>
              <a:rPr spc="-5" dirty="0"/>
              <a:t> </a:t>
            </a:r>
            <a:r>
              <a:rPr dirty="0"/>
              <a:t>i</a:t>
            </a:r>
            <a:r>
              <a:rPr spc="-10" dirty="0"/>
              <a:t> </a:t>
            </a:r>
            <a:r>
              <a:rPr dirty="0"/>
              <a:t>otpis</a:t>
            </a:r>
            <a:r>
              <a:rPr spc="-5" dirty="0"/>
              <a:t> </a:t>
            </a:r>
            <a:r>
              <a:rPr spc="-10" dirty="0"/>
              <a:t>potraživanja</a:t>
            </a:r>
          </a:p>
          <a:p>
            <a:pPr>
              <a:lnSpc>
                <a:spcPct val="100000"/>
              </a:lnSpc>
            </a:pPr>
            <a:endParaRPr sz="1100"/>
          </a:p>
          <a:p>
            <a:pPr marL="355600" marR="7620" indent="3175" algn="just">
              <a:lnSpc>
                <a:spcPct val="119800"/>
              </a:lnSpc>
              <a:spcBef>
                <a:spcPts val="770"/>
              </a:spcBef>
            </a:pPr>
            <a:r>
              <a:rPr b="0" dirty="0">
                <a:latin typeface="Arial"/>
                <a:cs typeface="Arial"/>
              </a:rPr>
              <a:t>Banke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prodaju</a:t>
            </a:r>
            <a:r>
              <a:rPr b="0" spc="4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potraživanja</a:t>
            </a:r>
            <a:r>
              <a:rPr b="0" spc="4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skladu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važećim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pozitivnim</a:t>
            </a:r>
            <a:r>
              <a:rPr b="0" spc="4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propisima</a:t>
            </a:r>
            <a:r>
              <a:rPr b="0" spc="4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4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na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temelju</a:t>
            </a:r>
            <a:r>
              <a:rPr b="0" spc="4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HNB-</a:t>
            </a:r>
            <a:r>
              <a:rPr b="0" dirty="0">
                <a:latin typeface="Arial"/>
                <a:cs typeface="Arial"/>
              </a:rPr>
              <a:t>ove</a:t>
            </a:r>
            <a:r>
              <a:rPr b="0" spc="4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Odluke</a:t>
            </a:r>
            <a:r>
              <a:rPr b="0" spc="4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</a:t>
            </a:r>
            <a:r>
              <a:rPr b="0" spc="45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kupoprodaji </a:t>
            </a:r>
            <a:r>
              <a:rPr b="0" dirty="0">
                <a:latin typeface="Arial"/>
                <a:cs typeface="Arial"/>
              </a:rPr>
              <a:t>plasmana</a:t>
            </a:r>
            <a:r>
              <a:rPr b="0" spc="4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kreditnih</a:t>
            </a:r>
            <a:r>
              <a:rPr b="0" spc="4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institucija</a:t>
            </a:r>
            <a:r>
              <a:rPr b="0" spc="4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40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situacijama</a:t>
            </a:r>
            <a:r>
              <a:rPr b="0" spc="40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4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kojima</a:t>
            </a:r>
            <a:r>
              <a:rPr b="0" spc="4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nije</a:t>
            </a:r>
            <a:r>
              <a:rPr b="0" spc="40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moguće</a:t>
            </a:r>
            <a:r>
              <a:rPr b="0" spc="4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pronaći</a:t>
            </a:r>
            <a:r>
              <a:rPr b="0" spc="40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kompromisno</a:t>
            </a:r>
            <a:r>
              <a:rPr b="0" spc="40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rješenje</a:t>
            </a:r>
            <a:r>
              <a:rPr b="0" spc="40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ili</a:t>
            </a:r>
            <a:r>
              <a:rPr b="0" spc="40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40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kojima</a:t>
            </a:r>
            <a:r>
              <a:rPr b="0" spc="4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banka </a:t>
            </a:r>
            <a:r>
              <a:rPr b="0" dirty="0">
                <a:latin typeface="Arial"/>
                <a:cs typeface="Arial"/>
              </a:rPr>
              <a:t>ne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može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uspostaviti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komunikaciju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klijentom</a:t>
            </a: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55600" marR="5080" indent="-3175" algn="just">
              <a:lnSpc>
                <a:spcPct val="120800"/>
              </a:lnSpc>
              <a:spcBef>
                <a:spcPts val="735"/>
              </a:spcBef>
            </a:pPr>
            <a:r>
              <a:rPr b="0" dirty="0">
                <a:latin typeface="Arial"/>
                <a:cs typeface="Arial"/>
              </a:rPr>
              <a:t>Otpis</a:t>
            </a:r>
            <a:r>
              <a:rPr b="0" spc="4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potraživanja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krajnja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</a:t>
            </a:r>
            <a:r>
              <a:rPr b="0" spc="4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mjera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koja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koristi</a:t>
            </a:r>
            <a:r>
              <a:rPr b="0" spc="4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slučajevima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kada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utvrđena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konačna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nemogućnost</a:t>
            </a:r>
            <a:r>
              <a:rPr b="0" spc="46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naplate potraživanja</a:t>
            </a: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351790" marR="11430" indent="6350" algn="just">
              <a:lnSpc>
                <a:spcPct val="120800"/>
              </a:lnSpc>
              <a:spcBef>
                <a:spcPts val="735"/>
              </a:spcBef>
            </a:pPr>
            <a:r>
              <a:rPr b="0" dirty="0">
                <a:latin typeface="Arial"/>
                <a:cs typeface="Arial"/>
              </a:rPr>
              <a:t>Navedenu</a:t>
            </a:r>
            <a:r>
              <a:rPr b="0" spc="459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mjeru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nužno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provoditi</a:t>
            </a:r>
            <a:r>
              <a:rPr b="0" spc="4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jasno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određenim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kriterijima</a:t>
            </a:r>
            <a:r>
              <a:rPr b="0" spc="4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jer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kada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bi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banke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građanima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47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poduzetnicima </a:t>
            </a:r>
            <a:r>
              <a:rPr b="0" dirty="0">
                <a:latin typeface="Arial"/>
                <a:cs typeface="Arial"/>
              </a:rPr>
              <a:t>otpisivale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djelomično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ili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potpunosti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obveze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bez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jasno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definiranih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kriterija,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stvorio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bi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poticaj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za</a:t>
            </a:r>
            <a:r>
              <a:rPr b="0" spc="-10" dirty="0">
                <a:latin typeface="Arial"/>
                <a:cs typeface="Arial"/>
              </a:rPr>
              <a:t> neplaćanje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75" y="4362450"/>
            <a:ext cx="339725" cy="4159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Kamatne</a:t>
            </a:r>
            <a:r>
              <a:rPr spc="-20" dirty="0"/>
              <a:t> stope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9000" y="1270000"/>
            <a:ext cx="21367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Kamata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cijena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ovisi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5485" y="2149475"/>
            <a:ext cx="4848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stope,</a:t>
            </a:r>
            <a:r>
              <a:rPr sz="1000" spc="4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4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predstavlja</a:t>
            </a:r>
            <a:r>
              <a:rPr sz="1000" spc="4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naknadu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koju</a:t>
            </a:r>
            <a:r>
              <a:rPr sz="1000" spc="4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dužnik</a:t>
            </a:r>
            <a:r>
              <a:rPr sz="1000" spc="4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plaća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4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pozajmljenu</a:t>
            </a:r>
            <a:r>
              <a:rPr sz="1000" spc="4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glavnicu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925" y="1644650"/>
            <a:ext cx="2630805" cy="8636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0" indent="-108585">
              <a:lnSpc>
                <a:spcPct val="100000"/>
              </a:lnSpc>
              <a:spcBef>
                <a:spcPts val="625"/>
              </a:spcBef>
              <a:buChar char="•"/>
              <a:tabLst>
                <a:tab pos="127000" algn="l"/>
              </a:tabLst>
            </a:pPr>
            <a:r>
              <a:rPr sz="1000" dirty="0">
                <a:latin typeface="Arial"/>
                <a:cs typeface="Arial"/>
              </a:rPr>
              <a:t>nominalnom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iznosu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(glavnici),</a:t>
            </a:r>
            <a:endParaRPr sz="1000">
              <a:latin typeface="Arial"/>
              <a:cs typeface="Arial"/>
            </a:endParaRPr>
          </a:p>
          <a:p>
            <a:pPr marL="127000" indent="-108585">
              <a:lnSpc>
                <a:spcPct val="100000"/>
              </a:lnSpc>
              <a:spcBef>
                <a:spcPts val="525"/>
              </a:spcBef>
              <a:buChar char="•"/>
              <a:tabLst>
                <a:tab pos="127000" algn="l"/>
              </a:tabLst>
            </a:pPr>
            <a:r>
              <a:rPr sz="1000" dirty="0">
                <a:latin typeface="Arial"/>
                <a:cs typeface="Arial"/>
              </a:rPr>
              <a:t>načinu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roku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njegova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povrata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te</a:t>
            </a:r>
            <a:endParaRPr sz="1000">
              <a:latin typeface="Arial"/>
              <a:cs typeface="Arial"/>
            </a:endParaRPr>
          </a:p>
          <a:p>
            <a:pPr marL="12700" marR="5080" indent="199390">
              <a:lnSpc>
                <a:spcPct val="118800"/>
              </a:lnSpc>
              <a:spcBef>
                <a:spcPts val="300"/>
              </a:spcBef>
              <a:buChar char="•"/>
              <a:tabLst>
                <a:tab pos="212090" algn="l"/>
                <a:tab pos="212725" algn="l"/>
              </a:tabLst>
            </a:pPr>
            <a:r>
              <a:rPr sz="1000" dirty="0">
                <a:latin typeface="Arial"/>
                <a:cs typeface="Arial"/>
              </a:rPr>
              <a:t>visini</a:t>
            </a:r>
            <a:r>
              <a:rPr sz="1000" spc="4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ugovorene</a:t>
            </a:r>
            <a:r>
              <a:rPr sz="1000" spc="4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4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propisane</a:t>
            </a:r>
            <a:r>
              <a:rPr sz="1000" spc="4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kamatne </a:t>
            </a:r>
            <a:r>
              <a:rPr sz="1000" dirty="0">
                <a:latin typeface="Arial"/>
                <a:cs typeface="Arial"/>
              </a:rPr>
              <a:t>određeno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vrijeme.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925" y="2771775"/>
            <a:ext cx="7550784" cy="98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Informacije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promjeni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kamatne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stope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 marR="5080" indent="6350" algn="just">
              <a:lnSpc>
                <a:spcPct val="119800"/>
              </a:lnSpc>
              <a:spcBef>
                <a:spcPts val="745"/>
              </a:spcBef>
            </a:pPr>
            <a:r>
              <a:rPr sz="1000" dirty="0">
                <a:latin typeface="Arial"/>
                <a:cs typeface="Arial"/>
              </a:rPr>
              <a:t>Ukoliko</a:t>
            </a:r>
            <a:r>
              <a:rPr sz="1000" spc="4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tijekom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otplate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dođe</a:t>
            </a:r>
            <a:r>
              <a:rPr sz="1000" spc="4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promijene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kamatne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stope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koja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4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ugovorena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kao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promjenjiva,</a:t>
            </a:r>
            <a:r>
              <a:rPr sz="1000" spc="4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kreditna</a:t>
            </a:r>
            <a:r>
              <a:rPr sz="1000" spc="4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institucija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tome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obavještava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korisnika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najmanje</a:t>
            </a:r>
            <a:r>
              <a:rPr sz="1000" spc="30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15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dana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prije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nego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što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počne</a:t>
            </a:r>
            <a:r>
              <a:rPr sz="1000" spc="3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primjenjivati.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Uz</a:t>
            </a:r>
            <a:r>
              <a:rPr sz="1000" spc="2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obavijest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dobije</a:t>
            </a:r>
            <a:r>
              <a:rPr sz="1000" spc="2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29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i </a:t>
            </a:r>
            <a:r>
              <a:rPr sz="1000" dirty="0">
                <a:latin typeface="Arial"/>
                <a:cs typeface="Arial"/>
              </a:rPr>
              <a:t>izmijenjeni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otplatni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obrazloženjem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kretanja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parametara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zbog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došlo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promjene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kamatne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stope.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400" y="4829175"/>
            <a:ext cx="14605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Arial"/>
                <a:cs typeface="Arial"/>
              </a:rPr>
              <a:t>24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4875" y="4689475"/>
            <a:ext cx="212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41475" y="4835525"/>
            <a:ext cx="198945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Hrvatski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institut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za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Financijsku</a:t>
            </a:r>
            <a:r>
              <a:rPr sz="750" spc="-10" dirty="0">
                <a:latin typeface="Arial"/>
                <a:cs typeface="Arial"/>
              </a:rPr>
              <a:t> edukaciju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175" y="209550"/>
            <a:ext cx="7654925" cy="40163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775" y="3022600"/>
            <a:ext cx="4148454" cy="12985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8100" marR="5080" indent="-25400">
              <a:lnSpc>
                <a:spcPts val="4630"/>
              </a:lnSpc>
              <a:spcBef>
                <a:spcPts val="894"/>
              </a:spcBef>
            </a:pPr>
            <a:r>
              <a:rPr sz="4500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4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4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spc="-10" dirty="0">
                <a:solidFill>
                  <a:srgbClr val="FFFFFF"/>
                </a:solidFill>
                <a:latin typeface="Arial"/>
                <a:cs typeface="Arial"/>
              </a:rPr>
              <a:t>central </a:t>
            </a:r>
            <a:r>
              <a:rPr sz="4500" dirty="0">
                <a:solidFill>
                  <a:srgbClr val="FFFFFF"/>
                </a:solidFill>
                <a:latin typeface="Arial"/>
                <a:cs typeface="Arial"/>
              </a:rPr>
              <a:t>raise</a:t>
            </a:r>
            <a:r>
              <a:rPr sz="4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dirty="0">
                <a:solidFill>
                  <a:srgbClr val="FFFFFF"/>
                </a:solidFill>
                <a:latin typeface="Arial"/>
                <a:cs typeface="Arial"/>
              </a:rPr>
              <a:t>interest</a:t>
            </a:r>
            <a:r>
              <a:rPr sz="4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0" spc="-25" dirty="0">
                <a:solidFill>
                  <a:srgbClr val="FFFFFF"/>
                </a:solidFill>
                <a:latin typeface="Arial"/>
                <a:cs typeface="Arial"/>
              </a:rPr>
              <a:t>rat</a:t>
            </a:r>
            <a:endParaRPr sz="4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3025" y="4746625"/>
            <a:ext cx="13112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indent="-169545">
              <a:lnSpc>
                <a:spcPct val="100000"/>
              </a:lnSpc>
              <a:spcBef>
                <a:spcPts val="100"/>
              </a:spcBef>
              <a:buSzPts val="2100"/>
              <a:buFont typeface="Arial"/>
              <a:buChar char="■"/>
              <a:tabLst>
                <a:tab pos="181610" algn="l"/>
                <a:tab pos="469265" algn="l"/>
              </a:tabLst>
            </a:pPr>
            <a:r>
              <a:rPr sz="450" u="sng" spc="-2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50" b="1" dirty="0">
                <a:latin typeface="Arial"/>
                <a:cs typeface="Arial"/>
              </a:rPr>
              <a:t>I</a:t>
            </a:r>
            <a:r>
              <a:rPr sz="450" b="1" spc="52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W</a:t>
            </a:r>
            <a:r>
              <a:rPr sz="450" b="1" spc="-675" dirty="0">
                <a:latin typeface="Arial"/>
                <a:cs typeface="Arial"/>
              </a:rPr>
              <a:t>AO</a:t>
            </a:r>
            <a:r>
              <a:rPr sz="450" b="1" spc="-650" dirty="0">
                <a:latin typeface="Arial"/>
                <a:cs typeface="Arial"/>
              </a:rPr>
              <a:t>R</a:t>
            </a:r>
            <a:r>
              <a:rPr sz="450" b="1" spc="-575" dirty="0">
                <a:latin typeface="Arial"/>
                <a:cs typeface="Arial"/>
              </a:rPr>
              <a:t>C</a:t>
            </a:r>
            <a:r>
              <a:rPr sz="450" b="1" dirty="0">
                <a:latin typeface="Arial"/>
                <a:cs typeface="Arial"/>
              </a:rPr>
              <a:t>I	TIAN BANKING A</a:t>
            </a:r>
            <a:r>
              <a:rPr sz="450" b="1" spc="-5" dirty="0">
                <a:latin typeface="Arial"/>
                <a:cs typeface="Arial"/>
              </a:rPr>
              <a:t>SS</a:t>
            </a:r>
            <a:r>
              <a:rPr sz="450" b="1" dirty="0">
                <a:latin typeface="Arial"/>
                <a:cs typeface="Arial"/>
              </a:rPr>
              <a:t>OCIATION</a:t>
            </a:r>
            <a:endParaRPr sz="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800" y="4692650"/>
            <a:ext cx="36906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How</a:t>
            </a:r>
            <a:r>
              <a:rPr sz="1100" u="sng" spc="-25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does</a:t>
            </a:r>
            <a:r>
              <a:rPr sz="1100" u="sng" spc="-20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raising</a:t>
            </a:r>
            <a:r>
              <a:rPr sz="1100" u="sng" spc="-10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interest</a:t>
            </a:r>
            <a:r>
              <a:rPr sz="1100" u="sng" spc="-20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rates</a:t>
            </a:r>
            <a:r>
              <a:rPr sz="1100" u="sng" spc="-15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control</a:t>
            </a:r>
            <a:r>
              <a:rPr sz="1100" u="sng" spc="-15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inflation?</a:t>
            </a:r>
            <a:r>
              <a:rPr sz="1100" u="sng" spc="-15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 </a:t>
            </a:r>
            <a:r>
              <a:rPr sz="1100" u="sng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-</a:t>
            </a:r>
            <a:r>
              <a:rPr sz="1100" u="sng" spc="-15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-10" dirty="0">
                <a:solidFill>
                  <a:srgbClr val="B7A074"/>
                </a:solidFill>
                <a:uFill>
                  <a:solidFill>
                    <a:srgbClr val="B7A074"/>
                  </a:solidFill>
                </a:uFill>
                <a:latin typeface="Arial"/>
                <a:cs typeface="Arial"/>
              </a:rPr>
              <a:t>YouTube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Kamatne</a:t>
            </a:r>
            <a:r>
              <a:rPr spc="-10" dirty="0"/>
              <a:t> </a:t>
            </a:r>
            <a:r>
              <a:rPr dirty="0"/>
              <a:t>stope</a:t>
            </a:r>
            <a:r>
              <a:rPr spc="-10" dirty="0"/>
              <a:t> </a:t>
            </a:r>
            <a:r>
              <a:rPr dirty="0"/>
              <a:t>u</a:t>
            </a:r>
            <a:r>
              <a:rPr spc="-10" dirty="0"/>
              <a:t> </a:t>
            </a:r>
            <a:r>
              <a:rPr spc="-25" dirty="0"/>
              <a:t>HR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2650" y="1098550"/>
            <a:ext cx="7211059" cy="7556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9525" algn="just">
              <a:lnSpc>
                <a:spcPct val="119400"/>
              </a:lnSpc>
              <a:spcBef>
                <a:spcPts val="114"/>
              </a:spcBef>
            </a:pPr>
            <a:r>
              <a:rPr sz="1000" dirty="0">
                <a:latin typeface="Arial"/>
                <a:cs typeface="Arial"/>
              </a:rPr>
              <a:t>Rizici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podizanja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kamatnih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stopa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postoje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važno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istaknuti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potrošači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već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dulje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vrijeme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svjesni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toga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rizika,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su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2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skladu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2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uglavnom</a:t>
            </a:r>
            <a:r>
              <a:rPr sz="1000" spc="2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birali</a:t>
            </a:r>
            <a:r>
              <a:rPr sz="1000" spc="2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kreditne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proizvode</a:t>
            </a:r>
            <a:r>
              <a:rPr sz="1000" spc="2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2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već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dugo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nalaze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ponudi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banaka,</a:t>
            </a:r>
            <a:r>
              <a:rPr sz="1000" spc="2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</a:t>
            </a:r>
            <a:r>
              <a:rPr sz="1000" spc="2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2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već</a:t>
            </a:r>
            <a:r>
              <a:rPr sz="1000" spc="2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neko </a:t>
            </a:r>
            <a:r>
              <a:rPr sz="1000" dirty="0">
                <a:latin typeface="Arial"/>
                <a:cs typeface="Arial"/>
              </a:rPr>
              <a:t>vrijeme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ističe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njihova</a:t>
            </a:r>
            <a:r>
              <a:rPr sz="1000" spc="1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superiornost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pogledu</a:t>
            </a:r>
            <a:r>
              <a:rPr sz="1000" spc="1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zaštite</a:t>
            </a:r>
            <a:r>
              <a:rPr sz="1000" spc="1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kamatnog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rizika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-&gt;</a:t>
            </a:r>
            <a:r>
              <a:rPr sz="1000" spc="16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krediti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fiksinim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160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kombiniranim </a:t>
            </a:r>
            <a:r>
              <a:rPr sz="1000" dirty="0">
                <a:latin typeface="Arial"/>
                <a:cs typeface="Arial"/>
              </a:rPr>
              <a:t>kamatnim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stopama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000" y="2085975"/>
            <a:ext cx="4968875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>
              <a:lnSpc>
                <a:spcPct val="1208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Prema</a:t>
            </a:r>
            <a:r>
              <a:rPr sz="1000" spc="4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podacima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HNB-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4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4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razini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sektora</a:t>
            </a:r>
            <a:r>
              <a:rPr sz="1000" spc="4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možemo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primijetiti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višegodišnji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trend </a:t>
            </a:r>
            <a:r>
              <a:rPr sz="1000" dirty="0">
                <a:latin typeface="Arial"/>
                <a:cs typeface="Arial"/>
              </a:rPr>
              <a:t>kamatnim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stopama,</a:t>
            </a:r>
            <a:r>
              <a:rPr sz="1000" spc="1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što</a:t>
            </a:r>
            <a:r>
              <a:rPr sz="1000" spc="1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17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konačnici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utječe</a:t>
            </a:r>
            <a:r>
              <a:rPr sz="1000" spc="1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1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1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veću</a:t>
            </a:r>
            <a:r>
              <a:rPr sz="1000" spc="1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otpornost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kućanstava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7565" y="2085975"/>
            <a:ext cx="2172335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marR="5080" indent="-29209">
              <a:lnSpc>
                <a:spcPct val="1208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pada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udjela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4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43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promjenjivim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kamatni</a:t>
            </a:r>
            <a:r>
              <a:rPr sz="1000" spc="1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rizik.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Prema</a:t>
            </a:r>
            <a:r>
              <a:rPr sz="1000" spc="16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zadnjim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000" y="2457450"/>
            <a:ext cx="7207250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188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raspoloživim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podacima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HNB-</a:t>
            </a:r>
            <a:r>
              <a:rPr sz="1000" dirty="0">
                <a:latin typeface="Arial"/>
                <a:cs typeface="Arial"/>
              </a:rPr>
              <a:t>a,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62%</a:t>
            </a:r>
            <a:r>
              <a:rPr sz="1000" b="1" spc="2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potrošača</a:t>
            </a:r>
            <a:r>
              <a:rPr sz="1000" b="1" spc="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ima</a:t>
            </a:r>
            <a:r>
              <a:rPr sz="1000" b="1" spc="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fiksnu</a:t>
            </a:r>
            <a:r>
              <a:rPr sz="1000" b="1" spc="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ili</a:t>
            </a:r>
            <a:r>
              <a:rPr sz="1000" b="1" spc="26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kombiniranu</a:t>
            </a:r>
            <a:r>
              <a:rPr sz="1000" b="1" spc="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kamatnu</a:t>
            </a:r>
            <a:r>
              <a:rPr sz="1000" b="1" spc="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stopu,</a:t>
            </a:r>
            <a:r>
              <a:rPr sz="1000" b="1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dok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38%</a:t>
            </a:r>
            <a:r>
              <a:rPr sz="1000" b="1" spc="27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potrošača</a:t>
            </a:r>
            <a:r>
              <a:rPr sz="1000" b="1" spc="26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ima </a:t>
            </a:r>
            <a:r>
              <a:rPr sz="1000" b="1" dirty="0">
                <a:latin typeface="Arial"/>
                <a:cs typeface="Arial"/>
              </a:rPr>
              <a:t>promjenjivu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kamatnu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stopu.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 marR="5080" indent="3175" algn="just">
              <a:lnSpc>
                <a:spcPct val="120800"/>
              </a:lnSpc>
              <a:spcBef>
                <a:spcPts val="735"/>
              </a:spcBef>
            </a:pPr>
            <a:r>
              <a:rPr sz="1000" dirty="0">
                <a:latin typeface="Arial"/>
                <a:cs typeface="Arial"/>
              </a:rPr>
              <a:t>Nacionalna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referentna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stopa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(NRS)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koja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odražava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troškove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financiranja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domaćem</a:t>
            </a:r>
            <a:r>
              <a:rPr sz="1000" spc="1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tržištu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najzastupljeniji</a:t>
            </a:r>
            <a:r>
              <a:rPr sz="1000" spc="185" dirty="0">
                <a:latin typeface="Arial"/>
                <a:cs typeface="Arial"/>
              </a:rPr>
              <a:t>  </a:t>
            </a:r>
            <a:r>
              <a:rPr sz="1000" spc="-25" dirty="0">
                <a:latin typeface="Arial"/>
                <a:cs typeface="Arial"/>
              </a:rPr>
              <a:t>je </a:t>
            </a:r>
            <a:r>
              <a:rPr sz="1000" dirty="0">
                <a:latin typeface="Arial"/>
                <a:cs typeface="Arial"/>
              </a:rPr>
              <a:t>referentni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parametar</a:t>
            </a:r>
            <a:r>
              <a:rPr sz="1000" spc="13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vezanje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kamatnih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stopa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13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kredite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kućanstvima</a:t>
            </a:r>
            <a:r>
              <a:rPr sz="1000" spc="13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(67%),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dok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13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18%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vezano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spc="-25" dirty="0">
                <a:latin typeface="Arial"/>
                <a:cs typeface="Arial"/>
              </a:rPr>
              <a:t>uz </a:t>
            </a:r>
            <a:r>
              <a:rPr sz="1000" spc="-10" dirty="0">
                <a:latin typeface="Arial"/>
                <a:cs typeface="Arial"/>
              </a:rPr>
              <a:t>EURIBOR.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5825" y="3879850"/>
            <a:ext cx="7207884" cy="574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 marR="5080" indent="-3175" algn="just">
              <a:lnSpc>
                <a:spcPct val="119800"/>
              </a:lnSpc>
              <a:spcBef>
                <a:spcPts val="110"/>
              </a:spcBef>
            </a:pPr>
            <a:r>
              <a:rPr sz="1000" dirty="0">
                <a:latin typeface="Arial"/>
                <a:cs typeface="Arial"/>
              </a:rPr>
              <a:t>Svi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građani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očekuju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imaju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financijske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poteškoće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svakom</a:t>
            </a:r>
            <a:r>
              <a:rPr sz="1000" spc="2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trenutku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mogu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razgovarati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svojom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bankom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cilju </a:t>
            </a:r>
            <a:r>
              <a:rPr sz="1000" dirty="0">
                <a:latin typeface="Arial"/>
                <a:cs typeface="Arial"/>
              </a:rPr>
              <a:t>pronalaska</a:t>
            </a:r>
            <a:r>
              <a:rPr sz="1000" spc="2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individualnog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rješenja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moguće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fiksiranje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kamatne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stope,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ali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odluku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2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potrebno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donijeti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spc="-25" dirty="0">
                <a:latin typeface="Arial"/>
                <a:cs typeface="Arial"/>
              </a:rPr>
              <a:t>na </a:t>
            </a:r>
            <a:r>
              <a:rPr sz="1000" dirty="0">
                <a:latin typeface="Arial"/>
                <a:cs typeface="Arial"/>
              </a:rPr>
              <a:t>individualnoj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razini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ovisno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fazi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otplate</a:t>
            </a:r>
            <a:r>
              <a:rPr sz="1000" spc="-10" dirty="0">
                <a:latin typeface="Arial"/>
                <a:cs typeface="Arial"/>
              </a:rPr>
              <a:t> kredita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900" y="4327525"/>
            <a:ext cx="212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400" y="4448175"/>
            <a:ext cx="275590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17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R="85090" algn="r">
              <a:lnSpc>
                <a:spcPts val="919"/>
              </a:lnSpc>
            </a:pPr>
            <a:r>
              <a:rPr sz="850" dirty="0">
                <a:solidFill>
                  <a:srgbClr val="E6D29E"/>
                </a:solidFill>
                <a:latin typeface="Arial"/>
                <a:cs typeface="Arial"/>
              </a:rPr>
              <a:t>• </a:t>
            </a:r>
            <a:r>
              <a:rPr sz="85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  <a:p>
            <a:pPr marR="133985" algn="r">
              <a:lnSpc>
                <a:spcPct val="100000"/>
              </a:lnSpc>
              <a:spcBef>
                <a:spcPts val="380"/>
              </a:spcBef>
            </a:pPr>
            <a:r>
              <a:rPr sz="850" spc="-25" dirty="0">
                <a:latin typeface="Arial"/>
                <a:cs typeface="Arial"/>
              </a:rPr>
              <a:t>26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26400" y="4968875"/>
            <a:ext cx="10223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CROATIAN</a:t>
            </a:r>
            <a:r>
              <a:rPr sz="450" b="1" spc="-10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BANKING </a:t>
            </a:r>
            <a:r>
              <a:rPr sz="450" b="1" spc="-10" dirty="0">
                <a:latin typeface="Arial"/>
                <a:cs typeface="Arial"/>
              </a:rPr>
              <a:t>ASSOCIATION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4875" y="5013325"/>
            <a:ext cx="13144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E6D29E"/>
                </a:solidFill>
                <a:latin typeface="Arial"/>
                <a:cs typeface="Arial"/>
              </a:rPr>
              <a:t>• </a:t>
            </a:r>
            <a:r>
              <a:rPr sz="85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4600" y="384175"/>
            <a:ext cx="4006850" cy="46672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/>
              <a:t>Financijska</a:t>
            </a:r>
            <a:r>
              <a:rPr spc="-20" dirty="0"/>
              <a:t> </a:t>
            </a:r>
            <a:r>
              <a:rPr spc="-10" dirty="0"/>
              <a:t>pismenost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6300" y="1225550"/>
            <a:ext cx="3686810" cy="236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14604" indent="3175" algn="just">
              <a:lnSpc>
                <a:spcPct val="1188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Financijska</a:t>
            </a:r>
            <a:r>
              <a:rPr sz="1000" spc="17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pismenost</a:t>
            </a:r>
            <a:r>
              <a:rPr sz="1000" spc="18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17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Hrvatskoj</a:t>
            </a:r>
            <a:r>
              <a:rPr sz="1000" spc="18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udruzi</a:t>
            </a:r>
            <a:r>
              <a:rPr sz="1000" spc="17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banaka</a:t>
            </a:r>
            <a:r>
              <a:rPr sz="1000" spc="17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(HUB) </a:t>
            </a:r>
            <a:r>
              <a:rPr sz="1000" dirty="0">
                <a:latin typeface="Arial"/>
                <a:cs typeface="Arial"/>
              </a:rPr>
              <a:t>postala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jedna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strateških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tema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još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2006.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godine</a:t>
            </a:r>
            <a:endParaRPr sz="1000">
              <a:latin typeface="Arial"/>
              <a:cs typeface="Arial"/>
            </a:endParaRPr>
          </a:p>
          <a:p>
            <a:pPr marL="24765" marR="5080" indent="-3175" algn="just">
              <a:lnSpc>
                <a:spcPct val="120800"/>
              </a:lnSpc>
              <a:spcBef>
                <a:spcPts val="275"/>
              </a:spcBef>
            </a:pPr>
            <a:r>
              <a:rPr sz="1000" dirty="0">
                <a:latin typeface="Arial"/>
                <a:cs typeface="Arial"/>
              </a:rPr>
              <a:t>Cilj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-&gt;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educirati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3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informirati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javnost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3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važnosti</a:t>
            </a:r>
            <a:r>
              <a:rPr sz="1000" spc="37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odgovornog </a:t>
            </a:r>
            <a:r>
              <a:rPr sz="1000" dirty="0">
                <a:latin typeface="Arial"/>
                <a:cs typeface="Arial"/>
              </a:rPr>
              <a:t>upravljanja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novcem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cilju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kvalitetnog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života</a:t>
            </a:r>
            <a:endParaRPr sz="1000">
              <a:latin typeface="Arial"/>
              <a:cs typeface="Arial"/>
            </a:endParaRPr>
          </a:p>
          <a:p>
            <a:pPr marL="18415" marR="14604" indent="9525" algn="just">
              <a:lnSpc>
                <a:spcPct val="120800"/>
              </a:lnSpc>
              <a:spcBef>
                <a:spcPts val="275"/>
              </a:spcBef>
            </a:pPr>
            <a:r>
              <a:rPr sz="1000" dirty="0">
                <a:latin typeface="Arial"/>
                <a:cs typeface="Arial"/>
              </a:rPr>
              <a:t>Besplatne</a:t>
            </a:r>
            <a:r>
              <a:rPr sz="1000" spc="229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radionice</a:t>
            </a:r>
            <a:r>
              <a:rPr sz="1000" spc="2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23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građane</a:t>
            </a:r>
            <a:r>
              <a:rPr sz="1000" spc="229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2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upravljanju</a:t>
            </a:r>
            <a:r>
              <a:rPr sz="1000" spc="22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osobnim financijama</a:t>
            </a:r>
            <a:endParaRPr sz="1000">
              <a:latin typeface="Arial"/>
              <a:cs typeface="Arial"/>
            </a:endParaRPr>
          </a:p>
          <a:p>
            <a:pPr marL="12700" marR="8890" indent="9525" algn="just">
              <a:lnSpc>
                <a:spcPct val="120800"/>
              </a:lnSpc>
              <a:spcBef>
                <a:spcPts val="275"/>
              </a:spcBef>
            </a:pPr>
            <a:r>
              <a:rPr sz="1000" dirty="0">
                <a:latin typeface="Arial"/>
                <a:cs typeface="Arial"/>
              </a:rPr>
              <a:t>Obilježavanje</a:t>
            </a:r>
            <a:r>
              <a:rPr sz="1000" spc="3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Svjetskog</a:t>
            </a:r>
            <a:r>
              <a:rPr sz="1000" spc="3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dana</a:t>
            </a:r>
            <a:r>
              <a:rPr sz="1000" spc="3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štednje</a:t>
            </a:r>
            <a:r>
              <a:rPr sz="1000" spc="39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-&gt;</a:t>
            </a:r>
            <a:r>
              <a:rPr sz="1000" spc="39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informiranje </a:t>
            </a:r>
            <a:r>
              <a:rPr sz="1000" dirty="0">
                <a:latin typeface="Arial"/>
                <a:cs typeface="Arial"/>
              </a:rPr>
              <a:t>javnosti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aktualnim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temama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bankarstva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ekonomije</a:t>
            </a:r>
            <a:endParaRPr sz="1000">
              <a:latin typeface="Arial"/>
              <a:cs typeface="Arial"/>
            </a:endParaRPr>
          </a:p>
          <a:p>
            <a:pPr marL="25400" marR="8890" indent="-3175" algn="just">
              <a:lnSpc>
                <a:spcPct val="119400"/>
              </a:lnSpc>
              <a:spcBef>
                <a:spcPts val="290"/>
              </a:spcBef>
            </a:pPr>
            <a:r>
              <a:rPr sz="1000" dirty="0">
                <a:latin typeface="Arial"/>
                <a:cs typeface="Arial"/>
              </a:rPr>
              <a:t>Obilježavanja</a:t>
            </a:r>
            <a:r>
              <a:rPr sz="1000" spc="3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Svjetskog</a:t>
            </a:r>
            <a:r>
              <a:rPr sz="1000" spc="3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tjedna</a:t>
            </a:r>
            <a:r>
              <a:rPr sz="1000" spc="3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novca</a:t>
            </a:r>
            <a:r>
              <a:rPr sz="1000" spc="3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3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Hrvatskoj</a:t>
            </a:r>
            <a:r>
              <a:rPr sz="1000" spc="32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50" dirty="0">
                <a:latin typeface="Arial"/>
                <a:cs typeface="Arial"/>
              </a:rPr>
              <a:t>&gt; </a:t>
            </a:r>
            <a:r>
              <a:rPr sz="1000" dirty="0">
                <a:latin typeface="Arial"/>
                <a:cs typeface="Arial"/>
              </a:rPr>
              <a:t>Europski</a:t>
            </a:r>
            <a:r>
              <a:rPr sz="1000" spc="2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kviz</a:t>
            </a:r>
            <a:r>
              <a:rPr sz="1000" spc="26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26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novcu,</a:t>
            </a:r>
            <a:r>
              <a:rPr sz="1000" spc="2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natjecanje</a:t>
            </a:r>
            <a:r>
              <a:rPr sz="1000" spc="2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26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online</a:t>
            </a:r>
            <a:r>
              <a:rPr sz="1000" spc="26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Kahoot! </a:t>
            </a:r>
            <a:r>
              <a:rPr sz="1000" dirty="0">
                <a:latin typeface="Arial"/>
                <a:cs typeface="Arial"/>
              </a:rPr>
              <a:t>platformi,</a:t>
            </a:r>
            <a:r>
              <a:rPr sz="1000" spc="4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kojemu</a:t>
            </a:r>
            <a:r>
              <a:rPr sz="1000" spc="4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4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Hrvatskoj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sudjelovalo</a:t>
            </a:r>
            <a:r>
              <a:rPr sz="1000" spc="4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oko</a:t>
            </a:r>
            <a:r>
              <a:rPr sz="1000" spc="48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1.500 </a:t>
            </a:r>
            <a:r>
              <a:rPr sz="1000" dirty="0">
                <a:latin typeface="Arial"/>
                <a:cs typeface="Arial"/>
              </a:rPr>
              <a:t>učenika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146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osnovnih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srednjih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škola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400" y="4829175"/>
            <a:ext cx="14605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Arial"/>
                <a:cs typeface="Arial"/>
              </a:rPr>
              <a:t>27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6050" y="4670425"/>
            <a:ext cx="381000" cy="381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5550" y="1746250"/>
            <a:ext cx="655193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dirty="0"/>
              <a:t>Zahvaljujem</a:t>
            </a:r>
            <a:r>
              <a:rPr sz="4300" spc="-25" dirty="0"/>
              <a:t> </a:t>
            </a:r>
            <a:r>
              <a:rPr sz="4300" dirty="0"/>
              <a:t>na</a:t>
            </a:r>
            <a:r>
              <a:rPr sz="4300" spc="-20" dirty="0"/>
              <a:t> </a:t>
            </a:r>
            <a:r>
              <a:rPr sz="4300" spc="-10" dirty="0"/>
              <a:t>pozornosti!</a:t>
            </a:r>
            <a:endParaRPr sz="4300"/>
          </a:p>
        </p:txBody>
      </p:sp>
      <p:sp>
        <p:nvSpPr>
          <p:cNvPr id="5" name="object 5"/>
          <p:cNvSpPr txBox="1"/>
          <p:nvPr/>
        </p:nvSpPr>
        <p:spPr>
          <a:xfrm>
            <a:off x="403225" y="4829175"/>
            <a:ext cx="14605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25" dirty="0">
                <a:latin typeface="Arial"/>
                <a:cs typeface="Arial"/>
              </a:rPr>
              <a:t>28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6400" y="4968875"/>
            <a:ext cx="10223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CROATIAN</a:t>
            </a:r>
            <a:r>
              <a:rPr sz="450" b="1" spc="-10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BANKING </a:t>
            </a:r>
            <a:r>
              <a:rPr sz="450" b="1" spc="-10" dirty="0">
                <a:latin typeface="Arial"/>
                <a:cs typeface="Arial"/>
              </a:rPr>
              <a:t>ASSOCIATION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25" y="0"/>
            <a:ext cx="9096375" cy="5143500"/>
            <a:chOff x="47625" y="0"/>
            <a:chExt cx="909637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" y="0"/>
              <a:ext cx="9096375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6050" y="4670425"/>
              <a:ext cx="381000" cy="381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Uvod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275" y="1114425"/>
            <a:ext cx="7248525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85764D"/>
              </a:buClr>
              <a:buChar char="■"/>
              <a:tabLst>
                <a:tab pos="184150" algn="l"/>
              </a:tabLst>
            </a:pPr>
            <a:r>
              <a:rPr sz="1000" dirty="0">
                <a:latin typeface="Arial"/>
                <a:cs typeface="Arial"/>
              </a:rPr>
              <a:t>Hrvatska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udruga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banaka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(HUB)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osnovana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Zagrebu,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15.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listopada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1999.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godine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85764D"/>
              </a:buClr>
              <a:buFont typeface="Arial"/>
              <a:buChar char="■"/>
            </a:pPr>
            <a:endParaRPr sz="1450">
              <a:latin typeface="Arial"/>
              <a:cs typeface="Arial"/>
            </a:endParaRPr>
          </a:p>
          <a:p>
            <a:pPr marL="174625" indent="-161925">
              <a:lnSpc>
                <a:spcPct val="100000"/>
              </a:lnSpc>
              <a:buClr>
                <a:srgbClr val="85764D"/>
              </a:buClr>
              <a:buChar char="■"/>
              <a:tabLst>
                <a:tab pos="174625" algn="l"/>
              </a:tabLst>
            </a:pPr>
            <a:r>
              <a:rPr sz="1000" dirty="0">
                <a:latin typeface="Arial"/>
                <a:cs typeface="Arial"/>
              </a:rPr>
              <a:t>Trinaest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značajnih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hrvatskih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banaka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osnovalo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Udrugu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nezavisnu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profesionalnu</a:t>
            </a:r>
            <a:r>
              <a:rPr sz="1000" spc="-10" dirty="0">
                <a:latin typeface="Arial"/>
                <a:cs typeface="Arial"/>
              </a:rPr>
              <a:t> ustanovu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5764D"/>
              </a:buClr>
              <a:buFont typeface="Arial"/>
              <a:buChar char="■"/>
            </a:pPr>
            <a:endParaRPr sz="145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Clr>
                <a:srgbClr val="85764D"/>
              </a:buClr>
              <a:buChar char="■"/>
              <a:tabLst>
                <a:tab pos="184150" algn="l"/>
              </a:tabLst>
            </a:pPr>
            <a:r>
              <a:rPr sz="1000" dirty="0">
                <a:latin typeface="Arial"/>
                <a:cs typeface="Arial"/>
              </a:rPr>
              <a:t>Danas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HUB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okuplja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18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vodećih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hrvatskih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banaka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čine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više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98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ukupne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aktive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svih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hrvatskih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banaka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85764D"/>
              </a:buClr>
              <a:buFont typeface="Arial"/>
              <a:buChar char="■"/>
            </a:pPr>
            <a:endParaRPr sz="1200">
              <a:latin typeface="Arial"/>
              <a:cs typeface="Arial"/>
            </a:endParaRPr>
          </a:p>
          <a:p>
            <a:pPr marL="184150" marR="20955" indent="-171450">
              <a:lnSpc>
                <a:spcPct val="120800"/>
              </a:lnSpc>
              <a:buClr>
                <a:srgbClr val="85764D"/>
              </a:buClr>
              <a:buChar char="■"/>
              <a:tabLst>
                <a:tab pos="184150" algn="l"/>
              </a:tabLst>
            </a:pPr>
            <a:r>
              <a:rPr sz="1000" dirty="0">
                <a:latin typeface="Arial"/>
                <a:cs typeface="Arial"/>
              </a:rPr>
              <a:t>Kodeks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dobre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bankovne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prakse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-&gt;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standard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poslovanja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članice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pridržavaju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time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promiču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odgovornost,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javnost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i </a:t>
            </a:r>
            <a:r>
              <a:rPr sz="1000" dirty="0">
                <a:latin typeface="Arial"/>
                <a:cs typeface="Arial"/>
              </a:rPr>
              <a:t>profesionalnost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bankovne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struke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85764D"/>
              </a:buClr>
              <a:buFont typeface="Arial"/>
              <a:buChar char="■"/>
            </a:pPr>
            <a:endParaRPr sz="1200">
              <a:latin typeface="Arial"/>
              <a:cs typeface="Arial"/>
            </a:endParaRPr>
          </a:p>
          <a:p>
            <a:pPr marL="177800" marR="5080" indent="-165100">
              <a:lnSpc>
                <a:spcPct val="120800"/>
              </a:lnSpc>
              <a:buClr>
                <a:srgbClr val="85764D"/>
              </a:buClr>
              <a:buChar char="■"/>
              <a:tabLst>
                <a:tab pos="174625" algn="l"/>
              </a:tabLst>
            </a:pPr>
            <a:r>
              <a:rPr sz="1000" dirty="0">
                <a:latin typeface="Arial"/>
                <a:cs typeface="Arial"/>
              </a:rPr>
              <a:t>Aktivnosti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odvijaju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razini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niza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radnih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tijela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odbora,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pododbora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povjerenstava,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drugih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stalnih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povremenih</a:t>
            </a:r>
            <a:r>
              <a:rPr sz="1000" spc="-10" dirty="0">
                <a:latin typeface="Arial"/>
                <a:cs typeface="Arial"/>
              </a:rPr>
              <a:t> radnih skupina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5764D"/>
              </a:buClr>
              <a:buFont typeface="Arial"/>
              <a:buChar char="■"/>
            </a:pPr>
            <a:endParaRPr sz="1250">
              <a:latin typeface="Arial"/>
              <a:cs typeface="Arial"/>
            </a:endParaRPr>
          </a:p>
          <a:p>
            <a:pPr marL="125095" marR="28575" indent="-112395">
              <a:lnSpc>
                <a:spcPct val="118800"/>
              </a:lnSpc>
              <a:buClr>
                <a:srgbClr val="85764D"/>
              </a:buClr>
              <a:buChar char="■"/>
              <a:tabLst>
                <a:tab pos="184150" algn="l"/>
              </a:tabLst>
            </a:pPr>
            <a:r>
              <a:rPr sz="1000" dirty="0">
                <a:latin typeface="Arial"/>
                <a:cs typeface="Arial"/>
              </a:rPr>
              <a:t>Hrvatska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udruga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banaka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članica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Europske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bankovne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federacije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(EBF),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Europskog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instituta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tržišta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novca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(EMMI),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Europskog 	</a:t>
            </a:r>
            <a:r>
              <a:rPr sz="1000" dirty="0">
                <a:latin typeface="Arial"/>
                <a:cs typeface="Arial"/>
              </a:rPr>
              <a:t>platnog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vijeća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(EPC),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Hrvatske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udruge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poslodavaca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(HUP)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Međunarodne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trgovačke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komore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(ICC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Hrvatska)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25" y="4203700"/>
            <a:ext cx="5086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4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50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4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875" y="481965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25" y="4327525"/>
            <a:ext cx="7404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</a:tabLst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 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	</a:t>
            </a:r>
            <a:r>
              <a:rPr sz="1500" spc="-25" dirty="0">
                <a:solidFill>
                  <a:srgbClr val="E6D29E"/>
                </a:solidFill>
                <a:latin typeface="Arial"/>
                <a:cs typeface="Arial"/>
              </a:rPr>
              <a:t>••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25" y="4448175"/>
            <a:ext cx="8737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4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50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4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35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0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E6D29E"/>
                </a:solidFill>
                <a:latin typeface="Arial"/>
                <a:cs typeface="Arial"/>
              </a:rPr>
              <a:t>••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25" y="4568825"/>
            <a:ext cx="10090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80" indent="-119380">
              <a:lnSpc>
                <a:spcPct val="100000"/>
              </a:lnSpc>
              <a:spcBef>
                <a:spcPts val="100"/>
              </a:spcBef>
              <a:buChar char="•"/>
              <a:tabLst>
                <a:tab pos="132080" algn="l"/>
                <a:tab pos="593090" algn="l"/>
              </a:tabLst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 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	•</a:t>
            </a:r>
            <a:r>
              <a:rPr sz="1500" spc="10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229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E6D29E"/>
                </a:solidFill>
                <a:latin typeface="Arial"/>
                <a:cs typeface="Arial"/>
              </a:rPr>
              <a:t>•\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4689475"/>
            <a:ext cx="44195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0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229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E6D29E"/>
                </a:solidFill>
                <a:latin typeface="Arial"/>
                <a:cs typeface="Arial"/>
              </a:rPr>
              <a:t>••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00" y="4810125"/>
            <a:ext cx="10198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40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40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3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35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10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229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E6D29E"/>
                </a:solidFill>
                <a:latin typeface="Arial"/>
                <a:cs typeface="Arial"/>
              </a:rPr>
              <a:t>••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25" y="4930775"/>
            <a:ext cx="1022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</a:tabLst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 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	•</a:t>
            </a:r>
            <a:r>
              <a:rPr sz="1500" spc="9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229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E6D29E"/>
                </a:solidFill>
                <a:latin typeface="Arial"/>
                <a:cs typeface="Arial"/>
              </a:rPr>
              <a:t>••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6400" y="4968875"/>
            <a:ext cx="10223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CROATIAN</a:t>
            </a:r>
            <a:r>
              <a:rPr sz="450" b="1" spc="-10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BANKING </a:t>
            </a:r>
            <a:r>
              <a:rPr sz="450" b="1" spc="-10" dirty="0">
                <a:latin typeface="Arial"/>
                <a:cs typeface="Arial"/>
              </a:rPr>
              <a:t>ASSOCIATION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2900" y="1485900"/>
            <a:ext cx="3273425" cy="2578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6050" y="4670425"/>
            <a:ext cx="381000" cy="381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spc="-20" dirty="0"/>
              <a:t> </a:t>
            </a:r>
            <a:r>
              <a:rPr dirty="0"/>
              <a:t>bankarstvu</a:t>
            </a:r>
            <a:r>
              <a:rPr spc="-5" dirty="0"/>
              <a:t> </a:t>
            </a:r>
            <a:r>
              <a:rPr dirty="0"/>
              <a:t>u</a:t>
            </a:r>
            <a:r>
              <a:rPr spc="-10" dirty="0"/>
              <a:t> Hrvatskoj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5825" y="1190625"/>
            <a:ext cx="3816985" cy="280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4805" indent="6350">
              <a:lnSpc>
                <a:spcPct val="1417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Banke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čuvari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najvećega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dijela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štednje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građana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poduzeća </a:t>
            </a:r>
            <a:r>
              <a:rPr sz="1000" dirty="0">
                <a:latin typeface="Arial"/>
                <a:cs typeface="Arial"/>
              </a:rPr>
              <a:t>Osiguravaju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platni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promet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gospodarski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krvotok</a:t>
            </a:r>
            <a:endParaRPr sz="1000">
              <a:latin typeface="Arial"/>
              <a:cs typeface="Arial"/>
            </a:endParaRPr>
          </a:p>
          <a:p>
            <a:pPr marL="15875" marR="7620" indent="3175">
              <a:lnSpc>
                <a:spcPct val="120800"/>
              </a:lnSpc>
              <a:spcBef>
                <a:spcPts val="300"/>
              </a:spcBef>
              <a:tabLst>
                <a:tab pos="920115" algn="l"/>
                <a:tab pos="1102360" algn="l"/>
                <a:tab pos="1771650" algn="l"/>
                <a:tab pos="2631440" algn="l"/>
                <a:tab pos="3406775" algn="l"/>
                <a:tab pos="3771900" algn="l"/>
              </a:tabLst>
            </a:pPr>
            <a:r>
              <a:rPr sz="1000" spc="-10" dirty="0">
                <a:latin typeface="Arial"/>
                <a:cs typeface="Arial"/>
              </a:rPr>
              <a:t>Investicijskim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kreditnim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aktivnostima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omogućuju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0" dirty="0">
                <a:latin typeface="Arial"/>
                <a:cs typeface="Arial"/>
              </a:rPr>
              <a:t>rast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i </a:t>
            </a:r>
            <a:r>
              <a:rPr sz="1000" spc="-10" dirty="0">
                <a:latin typeface="Arial"/>
                <a:cs typeface="Arial"/>
              </a:rPr>
              <a:t>razvoj</a:t>
            </a:r>
            <a:endParaRPr sz="1000">
              <a:latin typeface="Arial"/>
              <a:cs typeface="Arial"/>
            </a:endParaRPr>
          </a:p>
          <a:p>
            <a:pPr marL="15875" marR="8890" indent="3175" algn="just">
              <a:lnSpc>
                <a:spcPct val="119800"/>
              </a:lnSpc>
              <a:spcBef>
                <a:spcPts val="285"/>
              </a:spcBef>
            </a:pPr>
            <a:r>
              <a:rPr sz="1000" dirty="0">
                <a:latin typeface="Arial"/>
                <a:cs typeface="Arial"/>
              </a:rPr>
              <a:t>Hrvatske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banke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izgradile</a:t>
            </a:r>
            <a:r>
              <a:rPr sz="1000" spc="2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jednu</a:t>
            </a:r>
            <a:r>
              <a:rPr sz="1000" spc="26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27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najgušćih</a:t>
            </a:r>
            <a:r>
              <a:rPr sz="1000" spc="26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mreža </a:t>
            </a:r>
            <a:r>
              <a:rPr sz="1000" dirty="0">
                <a:latin typeface="Arial"/>
                <a:cs typeface="Arial"/>
              </a:rPr>
              <a:t>poslovnica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bankomata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srednjoj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istočnoj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Europi,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spc="-50" dirty="0">
                <a:latin typeface="Arial"/>
                <a:cs typeface="Arial"/>
              </a:rPr>
              <a:t>a </a:t>
            </a:r>
            <a:r>
              <a:rPr sz="1000" dirty="0">
                <a:latin typeface="Arial"/>
                <a:cs typeface="Arial"/>
              </a:rPr>
              <a:t>kamatne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stope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sada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najniže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povijesti</a:t>
            </a:r>
            <a:endParaRPr sz="1000">
              <a:latin typeface="Arial"/>
              <a:cs typeface="Arial"/>
            </a:endParaRPr>
          </a:p>
          <a:p>
            <a:pPr marL="12700" marR="8890" indent="6350" algn="just">
              <a:lnSpc>
                <a:spcPct val="120100"/>
              </a:lnSpc>
              <a:spcBef>
                <a:spcPts val="285"/>
              </a:spcBef>
            </a:pPr>
            <a:r>
              <a:rPr sz="1000" dirty="0">
                <a:latin typeface="Arial"/>
                <a:cs typeface="Arial"/>
              </a:rPr>
              <a:t>Banke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zapošljavaju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više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tisuća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ljudi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1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kojih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1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veliki</a:t>
            </a:r>
            <a:r>
              <a:rPr sz="1000" spc="19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dio </a:t>
            </a:r>
            <a:r>
              <a:rPr sz="1000" dirty="0">
                <a:latin typeface="Arial"/>
                <a:cs typeface="Arial"/>
              </a:rPr>
              <a:t>stručnjaci</a:t>
            </a:r>
            <a:r>
              <a:rPr sz="1000" spc="28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2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svojim</a:t>
            </a:r>
            <a:r>
              <a:rPr sz="1000" spc="2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područjima,</a:t>
            </a:r>
            <a:r>
              <a:rPr sz="1000" spc="28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mahom</a:t>
            </a:r>
            <a:r>
              <a:rPr sz="1000" spc="28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žene.</a:t>
            </a:r>
            <a:r>
              <a:rPr sz="1000" spc="28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Bankarski </a:t>
            </a:r>
            <a:r>
              <a:rPr sz="1000" dirty="0">
                <a:latin typeface="Arial"/>
                <a:cs typeface="Arial"/>
              </a:rPr>
              <a:t>sustav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čini</a:t>
            </a:r>
            <a:r>
              <a:rPr sz="1000" spc="25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gotovo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70%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cjelokupnog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financijskog</a:t>
            </a:r>
            <a:r>
              <a:rPr sz="1000" spc="245" dirty="0">
                <a:latin typeface="Arial"/>
                <a:cs typeface="Arial"/>
              </a:rPr>
              <a:t>  </a:t>
            </a:r>
            <a:r>
              <a:rPr sz="1000" spc="-10" dirty="0">
                <a:latin typeface="Arial"/>
                <a:cs typeface="Arial"/>
              </a:rPr>
              <a:t>sustava </a:t>
            </a:r>
            <a:r>
              <a:rPr sz="1000" dirty="0">
                <a:latin typeface="Arial"/>
                <a:cs typeface="Arial"/>
              </a:rPr>
              <a:t>mjereno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veličinom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aktive</a:t>
            </a:r>
            <a:endParaRPr sz="1000">
              <a:latin typeface="Arial"/>
              <a:cs typeface="Arial"/>
            </a:endParaRPr>
          </a:p>
          <a:p>
            <a:pPr marL="12700" marR="5080" indent="6350" algn="just">
              <a:lnSpc>
                <a:spcPct val="119800"/>
              </a:lnSpc>
              <a:spcBef>
                <a:spcPts val="285"/>
              </a:spcBef>
            </a:pPr>
            <a:r>
              <a:rPr sz="1000" dirty="0">
                <a:latin typeface="Arial"/>
                <a:cs typeface="Arial"/>
              </a:rPr>
              <a:t>U</a:t>
            </a:r>
            <a:r>
              <a:rPr sz="1000" spc="2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Hrvatskoj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posluje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banaka.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njima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ukupno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angažirano </a:t>
            </a:r>
            <a:r>
              <a:rPr sz="1000" dirty="0">
                <a:latin typeface="Arial"/>
                <a:cs typeface="Arial"/>
              </a:rPr>
              <a:t>oko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60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milijardi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kuna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kapitala,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gotovo</a:t>
            </a:r>
            <a:r>
              <a:rPr sz="1000" spc="130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koliko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dirty="0">
                <a:latin typeface="Arial"/>
                <a:cs typeface="Arial"/>
              </a:rPr>
              <a:t>uloženo</a:t>
            </a:r>
            <a:r>
              <a:rPr sz="1000" spc="125" dirty="0">
                <a:latin typeface="Arial"/>
                <a:cs typeface="Arial"/>
              </a:rPr>
              <a:t>  </a:t>
            </a:r>
            <a:r>
              <a:rPr sz="1000" spc="-50" dirty="0">
                <a:latin typeface="Arial"/>
                <a:cs typeface="Arial"/>
              </a:rPr>
              <a:t>u </a:t>
            </a:r>
            <a:r>
              <a:rPr sz="1000" dirty="0">
                <a:latin typeface="Arial"/>
                <a:cs typeface="Arial"/>
              </a:rPr>
              <a:t>ceste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Hrvatskoj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575" y="4603750"/>
            <a:ext cx="193675" cy="530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1600" y="4683125"/>
            <a:ext cx="412750" cy="3587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spc="-20" dirty="0"/>
              <a:t> </a:t>
            </a:r>
            <a:r>
              <a:rPr dirty="0"/>
              <a:t>bankarstvu</a:t>
            </a:r>
            <a:r>
              <a:rPr spc="-5" dirty="0"/>
              <a:t> </a:t>
            </a:r>
            <a:r>
              <a:rPr dirty="0"/>
              <a:t>u</a:t>
            </a:r>
            <a:r>
              <a:rPr spc="-10" dirty="0"/>
              <a:t> Hrvatskoj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2650" y="1225550"/>
            <a:ext cx="7068184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6350">
              <a:lnSpc>
                <a:spcPct val="1188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U</a:t>
            </a:r>
            <a:r>
              <a:rPr sz="1000" spc="3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vrijeme</a:t>
            </a:r>
            <a:r>
              <a:rPr sz="1000" spc="3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ekonomske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depresije</a:t>
            </a:r>
            <a:r>
              <a:rPr sz="1000" spc="3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nakon</a:t>
            </a:r>
            <a:r>
              <a:rPr sz="1000" spc="3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2008.,</a:t>
            </a:r>
            <a:r>
              <a:rPr sz="1000" spc="39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hrvatske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banke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3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bile</a:t>
            </a:r>
            <a:r>
              <a:rPr sz="1000" spc="39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među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rijetkima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Europi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nisu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koristile </a:t>
            </a:r>
            <a:r>
              <a:rPr sz="1000" dirty="0">
                <a:latin typeface="Arial"/>
                <a:cs typeface="Arial"/>
              </a:rPr>
              <a:t>državne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pomoći.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Naši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stručnjaci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brinu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tako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ostane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krizi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COVID-</a:t>
            </a:r>
            <a:r>
              <a:rPr sz="1000" spc="-25" dirty="0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  <a:p>
            <a:pPr marL="12700" marR="8255" indent="9525">
              <a:lnSpc>
                <a:spcPct val="120800"/>
              </a:lnSpc>
              <a:spcBef>
                <a:spcPts val="275"/>
              </a:spcBef>
              <a:tabLst>
                <a:tab pos="762635" algn="l"/>
                <a:tab pos="1581785" algn="l"/>
                <a:tab pos="1744345" algn="l"/>
                <a:tab pos="2203450" algn="l"/>
                <a:tab pos="2952115" algn="l"/>
                <a:tab pos="3432810" algn="l"/>
                <a:tab pos="3700145" algn="l"/>
                <a:tab pos="4349750" algn="l"/>
                <a:tab pos="4511675" algn="l"/>
                <a:tab pos="4814570" algn="l"/>
                <a:tab pos="5675630" algn="l"/>
                <a:tab pos="6317615" algn="l"/>
                <a:tab pos="6980555" algn="l"/>
              </a:tabLst>
            </a:pPr>
            <a:r>
              <a:rPr sz="1000" spc="-10" dirty="0">
                <a:latin typeface="Arial"/>
                <a:cs typeface="Arial"/>
              </a:rPr>
              <a:t>Primjenom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informatičke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druge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tehnologije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banke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uz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telekome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25" dirty="0">
                <a:latin typeface="Arial"/>
                <a:cs typeface="Arial"/>
              </a:rPr>
              <a:t>dio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prerađivačke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industrije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10" dirty="0">
                <a:latin typeface="Arial"/>
                <a:cs typeface="Arial"/>
              </a:rPr>
              <a:t>predvode</a:t>
            </a:r>
            <a:r>
              <a:rPr sz="1000" dirty="0">
                <a:latin typeface="Arial"/>
                <a:cs typeface="Arial"/>
              </a:rPr>
              <a:t>	</a:t>
            </a:r>
            <a:r>
              <a:rPr sz="1000" spc="-50" dirty="0">
                <a:latin typeface="Arial"/>
                <a:cs typeface="Arial"/>
              </a:rPr>
              <a:t>u </a:t>
            </a:r>
            <a:r>
              <a:rPr sz="1000" dirty="0">
                <a:latin typeface="Arial"/>
                <a:cs typeface="Arial"/>
              </a:rPr>
              <a:t>tehničkome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napretku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osiguravaju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troškovnu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efikasnost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dobrobit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građana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poduzeća</a:t>
            </a:r>
            <a:endParaRPr sz="1000">
              <a:latin typeface="Arial"/>
              <a:cs typeface="Arial"/>
            </a:endParaRPr>
          </a:p>
          <a:p>
            <a:pPr marL="15875" marR="5080" indent="6350">
              <a:lnSpc>
                <a:spcPct val="120800"/>
              </a:lnSpc>
              <a:spcBef>
                <a:spcPts val="275"/>
              </a:spcBef>
            </a:pPr>
            <a:r>
              <a:rPr sz="1000" dirty="0">
                <a:latin typeface="Arial"/>
                <a:cs typeface="Arial"/>
              </a:rPr>
              <a:t>Hrvatske</a:t>
            </a:r>
            <a:r>
              <a:rPr sz="1000" spc="3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banke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međunarodno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integrirane</a:t>
            </a:r>
            <a:r>
              <a:rPr sz="1000" spc="3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primjenjuju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najbolje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prakse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banaka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matica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među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kojima</a:t>
            </a:r>
            <a:r>
              <a:rPr sz="1000" spc="3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3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3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neke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vodećih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banaka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EU</a:t>
            </a:r>
            <a:endParaRPr sz="1000">
              <a:latin typeface="Arial"/>
              <a:cs typeface="Arial"/>
            </a:endParaRPr>
          </a:p>
          <a:p>
            <a:pPr marL="19050" marR="5080" indent="3175">
              <a:lnSpc>
                <a:spcPct val="120800"/>
              </a:lnSpc>
              <a:spcBef>
                <a:spcPts val="275"/>
              </a:spcBef>
            </a:pPr>
            <a:r>
              <a:rPr sz="1000" dirty="0">
                <a:latin typeface="Arial"/>
                <a:cs typeface="Arial"/>
              </a:rPr>
              <a:t>Banke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spremno</a:t>
            </a:r>
            <a:r>
              <a:rPr sz="1000" spc="3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dočekuju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tehnološke</a:t>
            </a:r>
            <a:r>
              <a:rPr sz="1000" spc="3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izazove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budućnosti.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Spremne</a:t>
            </a:r>
            <a:r>
              <a:rPr sz="1000" spc="3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3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potpunu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integraciju</a:t>
            </a:r>
            <a:r>
              <a:rPr sz="1000" spc="3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Republike</a:t>
            </a:r>
            <a:r>
              <a:rPr sz="1000" spc="3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Hrvatske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gospodarske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financijske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tokove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Europske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unije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najvišim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standardima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zaštite</a:t>
            </a:r>
            <a:r>
              <a:rPr sz="1000" spc="-10" dirty="0">
                <a:latin typeface="Arial"/>
                <a:cs typeface="Arial"/>
              </a:rPr>
              <a:t> potrošača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625" y="0"/>
            <a:ext cx="8842375" cy="5143500"/>
            <a:chOff x="301625" y="0"/>
            <a:chExt cx="884237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625" y="0"/>
              <a:ext cx="8842375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7175" y="1730375"/>
              <a:ext cx="2241550" cy="18605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6050" y="4670425"/>
              <a:ext cx="381000" cy="381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dirty="0"/>
              <a:t>Bankarsko</a:t>
            </a:r>
            <a:r>
              <a:rPr spc="-25" dirty="0"/>
              <a:t> </a:t>
            </a:r>
            <a:r>
              <a:rPr spc="-10" dirty="0"/>
              <a:t>poslovanje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5825" y="1187450"/>
            <a:ext cx="4822825" cy="27686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625"/>
              </a:spcBef>
            </a:pPr>
            <a:r>
              <a:rPr sz="1000" dirty="0">
                <a:latin typeface="Arial"/>
                <a:cs typeface="Arial"/>
              </a:rPr>
              <a:t>Poslovanje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banaka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temelji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povjerenju</a:t>
            </a:r>
            <a:r>
              <a:rPr sz="1000" b="1" spc="-10" dirty="0">
                <a:latin typeface="Arial"/>
                <a:cs typeface="Arial"/>
              </a:rPr>
              <a:t> klijenata</a:t>
            </a:r>
            <a:endParaRPr sz="1000">
              <a:latin typeface="Arial"/>
              <a:cs typeface="Arial"/>
            </a:endParaRPr>
          </a:p>
          <a:p>
            <a:pPr marL="12700" marR="5080" indent="3175">
              <a:lnSpc>
                <a:spcPct val="118800"/>
              </a:lnSpc>
              <a:spcBef>
                <a:spcPts val="300"/>
              </a:spcBef>
            </a:pPr>
            <a:r>
              <a:rPr sz="1000" b="1" dirty="0">
                <a:latin typeface="Arial"/>
                <a:cs typeface="Arial"/>
              </a:rPr>
              <a:t>Kapital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novac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dobila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dioničara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drugih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ulagača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sva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dobit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je </a:t>
            </a:r>
            <a:r>
              <a:rPr sz="1000" dirty="0">
                <a:latin typeface="Arial"/>
                <a:cs typeface="Arial"/>
              </a:rPr>
              <a:t>ostvarila,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nije</a:t>
            </a:r>
            <a:r>
              <a:rPr sz="1000" spc="-10" dirty="0">
                <a:latin typeface="Arial"/>
                <a:cs typeface="Arial"/>
              </a:rPr>
              <a:t> isplatila</a:t>
            </a:r>
            <a:endParaRPr sz="1000">
              <a:latin typeface="Arial"/>
              <a:cs typeface="Arial"/>
            </a:endParaRPr>
          </a:p>
          <a:p>
            <a:pPr marL="12700" marR="17145" indent="3175">
              <a:lnSpc>
                <a:spcPct val="119400"/>
              </a:lnSpc>
              <a:spcBef>
                <a:spcPts val="315"/>
              </a:spcBef>
            </a:pPr>
            <a:r>
              <a:rPr sz="1000" b="1" dirty="0">
                <a:latin typeface="Arial"/>
                <a:cs typeface="Arial"/>
              </a:rPr>
              <a:t>Kapital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je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preduvjet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sigurnosti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pouzdanosti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banaka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-&gt;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preuzimaju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rizike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i, </a:t>
            </a:r>
            <a:r>
              <a:rPr sz="1000" dirty="0">
                <a:latin typeface="Arial"/>
                <a:cs typeface="Arial"/>
              </a:rPr>
              <a:t>ako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ostvare,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mogu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imati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gubitke.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Kako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ostale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sigurne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zaštitile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depozite </a:t>
            </a:r>
            <a:r>
              <a:rPr sz="1000" dirty="0">
                <a:latin typeface="Arial"/>
                <a:cs typeface="Arial"/>
              </a:rPr>
              <a:t>štediša,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moraju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biti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stanju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apsorbirati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gubitke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nastaviti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poslovati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bez</a:t>
            </a:r>
            <a:r>
              <a:rPr sz="1000" spc="-10" dirty="0">
                <a:latin typeface="Arial"/>
                <a:cs typeface="Arial"/>
              </a:rPr>
              <a:t> obzira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jesu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vremena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dobra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loša.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Tomu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služi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kapital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banaka</a:t>
            </a:r>
            <a:endParaRPr sz="1000">
              <a:latin typeface="Arial"/>
              <a:cs typeface="Arial"/>
            </a:endParaRPr>
          </a:p>
          <a:p>
            <a:pPr marL="12700" marR="72390" indent="6350">
              <a:lnSpc>
                <a:spcPct val="119400"/>
              </a:lnSpc>
              <a:spcBef>
                <a:spcPts val="315"/>
              </a:spcBef>
            </a:pPr>
            <a:r>
              <a:rPr sz="1000" dirty="0">
                <a:latin typeface="Arial"/>
                <a:cs typeface="Arial"/>
              </a:rPr>
              <a:t>Ukupno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gledajući,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bankama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raspolaganju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dva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izvora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sredstava: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kapital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dug. </a:t>
            </a:r>
            <a:r>
              <a:rPr sz="1000" dirty="0">
                <a:latin typeface="Arial"/>
                <a:cs typeface="Arial"/>
              </a:rPr>
              <a:t>Dug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novac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pozajmljen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vjerovnika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će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im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morati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vratiti.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Među</a:t>
            </a:r>
            <a:r>
              <a:rPr sz="1000" spc="-10" dirty="0">
                <a:latin typeface="Arial"/>
                <a:cs typeface="Arial"/>
              </a:rPr>
              <a:t> ostalim </a:t>
            </a:r>
            <a:r>
              <a:rPr sz="1000" dirty="0">
                <a:latin typeface="Arial"/>
                <a:cs typeface="Arial"/>
              </a:rPr>
              <a:t>obuhvaća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depozite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klijenata,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izdane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dužničke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vrijednosne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papire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kredite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koje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je </a:t>
            </a:r>
            <a:r>
              <a:rPr sz="1000" dirty="0">
                <a:latin typeface="Arial"/>
                <a:cs typeface="Arial"/>
              </a:rPr>
              <a:t>banka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uzela</a:t>
            </a:r>
            <a:endParaRPr sz="1000">
              <a:latin typeface="Arial"/>
              <a:cs typeface="Arial"/>
            </a:endParaRPr>
          </a:p>
          <a:p>
            <a:pPr marL="12700" marR="16510">
              <a:lnSpc>
                <a:spcPct val="119800"/>
              </a:lnSpc>
              <a:spcBef>
                <a:spcPts val="315"/>
              </a:spcBef>
            </a:pPr>
            <a:r>
              <a:rPr sz="1000" dirty="0">
                <a:latin typeface="Arial"/>
                <a:cs typeface="Arial"/>
              </a:rPr>
              <a:t>Sredstva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dvaju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izvora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banka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upotrebljava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više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načina,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primjer,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10" dirty="0">
                <a:latin typeface="Arial"/>
                <a:cs typeface="Arial"/>
              </a:rPr>
              <a:t> davanje </a:t>
            </a:r>
            <a:r>
              <a:rPr sz="1000" dirty="0">
                <a:latin typeface="Arial"/>
                <a:cs typeface="Arial"/>
              </a:rPr>
              <a:t>kredita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klijentima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ili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druga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ulaganja.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krediti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druga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ulaganja,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zajedno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sredstvima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koje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banka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drži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gotovini,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njezina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imovina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" y="4206875"/>
            <a:ext cx="21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30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25" y="4327525"/>
            <a:ext cx="212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25" y="4448175"/>
            <a:ext cx="212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25" y="4568825"/>
            <a:ext cx="212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25" y="4689475"/>
            <a:ext cx="219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5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25" y="4810125"/>
            <a:ext cx="219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5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25" y="4930775"/>
            <a:ext cx="212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6400" y="482282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6400" y="4968875"/>
            <a:ext cx="10223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CROATIAN</a:t>
            </a:r>
            <a:r>
              <a:rPr sz="450" b="1" spc="-10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BANKING </a:t>
            </a:r>
            <a:r>
              <a:rPr sz="450" b="1" spc="-10" dirty="0">
                <a:latin typeface="Arial"/>
                <a:cs typeface="Arial"/>
              </a:rPr>
              <a:t>ASSOCIATION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6950" y="1520825"/>
            <a:ext cx="2101850" cy="21050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6050" y="4670425"/>
            <a:ext cx="381000" cy="381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dirty="0"/>
              <a:t>Bankarsko</a:t>
            </a:r>
            <a:r>
              <a:rPr spc="-25" dirty="0"/>
              <a:t> </a:t>
            </a:r>
            <a:r>
              <a:rPr spc="-10" dirty="0"/>
              <a:t>poslovanje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300" y="1225550"/>
            <a:ext cx="3698240" cy="232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439420" indent="-3175">
              <a:lnSpc>
                <a:spcPct val="1188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Adekvatnost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kapitala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(capital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adequancy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ratio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CAR)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50" dirty="0">
                <a:latin typeface="Arial"/>
                <a:cs typeface="Arial"/>
              </a:rPr>
              <a:t>&gt; </a:t>
            </a:r>
            <a:r>
              <a:rPr sz="1000" dirty="0">
                <a:latin typeface="Arial"/>
                <a:cs typeface="Arial"/>
              </a:rPr>
              <a:t>odnos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između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kapitala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ponderirane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aktive.</a:t>
            </a:r>
            <a:endParaRPr sz="1000">
              <a:latin typeface="Arial"/>
              <a:cs typeface="Arial"/>
            </a:endParaRPr>
          </a:p>
          <a:p>
            <a:pPr marL="12700" marR="153670" indent="15875">
              <a:lnSpc>
                <a:spcPct val="120800"/>
              </a:lnSpc>
              <a:spcBef>
                <a:spcPts val="275"/>
              </a:spcBef>
            </a:pPr>
            <a:r>
              <a:rPr sz="1000" dirty="0">
                <a:latin typeface="Arial"/>
                <a:cs typeface="Arial"/>
              </a:rPr>
              <a:t>U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mnogim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državama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minimalna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stopa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adekvatnositi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kapitala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8%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dok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Hrvatskoj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stopa,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definirana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strane</a:t>
            </a:r>
            <a:r>
              <a:rPr sz="1000" spc="-10" dirty="0">
                <a:latin typeface="Arial"/>
                <a:cs typeface="Arial"/>
              </a:rPr>
              <a:t> HNB-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i </a:t>
            </a:r>
            <a:r>
              <a:rPr sz="1000" dirty="0">
                <a:latin typeface="Arial"/>
                <a:cs typeface="Arial"/>
              </a:rPr>
              <a:t>iznosi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  <a:p>
            <a:pPr marL="25400" marR="589915" indent="3175" algn="just">
              <a:lnSpc>
                <a:spcPct val="119800"/>
              </a:lnSpc>
              <a:spcBef>
                <a:spcPts val="285"/>
              </a:spcBef>
            </a:pPr>
            <a:r>
              <a:rPr sz="1000" dirty="0">
                <a:latin typeface="Arial"/>
                <a:cs typeface="Arial"/>
              </a:rPr>
              <a:t>Uz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stopu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adekvatnosti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kapitala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od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oko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25%,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hrvatski </a:t>
            </a:r>
            <a:r>
              <a:rPr sz="1000" dirty="0">
                <a:latin typeface="Arial"/>
                <a:cs typeface="Arial"/>
              </a:rPr>
              <a:t>bankarski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sustav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među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deset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najbolje</a:t>
            </a:r>
            <a:r>
              <a:rPr sz="1000" spc="-10" dirty="0">
                <a:latin typeface="Arial"/>
                <a:cs typeface="Arial"/>
              </a:rPr>
              <a:t> kapitaliziranih </a:t>
            </a:r>
            <a:r>
              <a:rPr sz="1000" dirty="0">
                <a:latin typeface="Arial"/>
                <a:cs typeface="Arial"/>
              </a:rPr>
              <a:t>bankarskih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sustava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-10" dirty="0">
                <a:latin typeface="Arial"/>
                <a:cs typeface="Arial"/>
              </a:rPr>
              <a:t> svijetu</a:t>
            </a:r>
            <a:endParaRPr sz="1000">
              <a:latin typeface="Arial"/>
              <a:cs typeface="Arial"/>
            </a:endParaRPr>
          </a:p>
          <a:p>
            <a:pPr marL="15875" marR="5080" indent="6350">
              <a:lnSpc>
                <a:spcPct val="119400"/>
              </a:lnSpc>
              <a:spcBef>
                <a:spcPts val="295"/>
              </a:spcBef>
            </a:pPr>
            <a:r>
              <a:rPr sz="1000" dirty="0">
                <a:latin typeface="Arial"/>
                <a:cs typeface="Arial"/>
              </a:rPr>
              <a:t>Osiguranje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depozita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Sukladno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Zakon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sustavu</a:t>
            </a:r>
            <a:r>
              <a:rPr sz="1000" spc="-10" dirty="0">
                <a:latin typeface="Arial"/>
                <a:cs typeface="Arial"/>
              </a:rPr>
              <a:t> osiguranja </a:t>
            </a:r>
            <a:r>
              <a:rPr sz="1000" dirty="0">
                <a:latin typeface="Arial"/>
                <a:cs typeface="Arial"/>
              </a:rPr>
              <a:t>depozita,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Hrvatska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agencija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za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osiguranje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depozita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osigurava </a:t>
            </a:r>
            <a:r>
              <a:rPr sz="1000" b="1" dirty="0">
                <a:latin typeface="Arial"/>
                <a:cs typeface="Arial"/>
              </a:rPr>
              <a:t>depozite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vjerovnika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u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svakoj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kreditnoj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instituciji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do</a:t>
            </a:r>
            <a:r>
              <a:rPr sz="1000" b="1" spc="-10" dirty="0">
                <a:latin typeface="Arial"/>
                <a:cs typeface="Arial"/>
              </a:rPr>
              <a:t> uključivo </a:t>
            </a:r>
            <a:r>
              <a:rPr sz="1000" b="1" dirty="0">
                <a:latin typeface="Arial"/>
                <a:cs typeface="Arial"/>
              </a:rPr>
              <a:t>visine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od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100.000,00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675" y="4930775"/>
            <a:ext cx="78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400" y="482282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4875" y="4568825"/>
            <a:ext cx="1981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80" indent="-119380">
              <a:lnSpc>
                <a:spcPct val="100000"/>
              </a:lnSpc>
              <a:spcBef>
                <a:spcPts val="100"/>
              </a:spcBef>
              <a:buChar char="•"/>
              <a:tabLst>
                <a:tab pos="132080" algn="l"/>
              </a:tabLst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\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4875" y="4689475"/>
            <a:ext cx="212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4875" y="4810125"/>
            <a:ext cx="212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4875" y="4930775"/>
            <a:ext cx="212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r>
              <a:rPr sz="1500" spc="-5" dirty="0">
                <a:solidFill>
                  <a:srgbClr val="E6D29E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E6D29E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4825" y="4860925"/>
            <a:ext cx="87312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26400" y="4968875"/>
            <a:ext cx="102235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dirty="0">
                <a:latin typeface="Arial"/>
                <a:cs typeface="Arial"/>
              </a:rPr>
              <a:t>CROATIAN</a:t>
            </a:r>
            <a:r>
              <a:rPr sz="450" b="1" spc="-10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BANKING </a:t>
            </a:r>
            <a:r>
              <a:rPr sz="450" b="1" spc="-10" dirty="0">
                <a:latin typeface="Arial"/>
                <a:cs typeface="Arial"/>
              </a:rPr>
              <a:t>ASSOCIATION</a:t>
            </a:r>
            <a:endParaRPr sz="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8650" y="1387475"/>
            <a:ext cx="393700" cy="31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800" y="2406650"/>
            <a:ext cx="508000" cy="5016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3725" y="3413125"/>
            <a:ext cx="479425" cy="368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5325" y="2498725"/>
            <a:ext cx="923925" cy="736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5075" y="2746375"/>
            <a:ext cx="479425" cy="3746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26250" y="1301750"/>
            <a:ext cx="295275" cy="4032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31000" y="1981200"/>
            <a:ext cx="498475" cy="4095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24650" y="2838450"/>
            <a:ext cx="479425" cy="4730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69100" y="3822700"/>
            <a:ext cx="400050" cy="2286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48375" y="1219200"/>
            <a:ext cx="155575" cy="3048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66050" y="4670425"/>
            <a:ext cx="381000" cy="38100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20725" y="400050"/>
            <a:ext cx="28181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Bilanca</a:t>
            </a:r>
            <a:r>
              <a:rPr spc="-15" dirty="0"/>
              <a:t> </a:t>
            </a:r>
            <a:r>
              <a:rPr spc="-10" dirty="0"/>
              <a:t>banke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46200" y="4923922"/>
            <a:ext cx="481330" cy="132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ECB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68500" y="752475"/>
            <a:ext cx="10198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dirty="0">
                <a:solidFill>
                  <a:srgbClr val="4F8088"/>
                </a:solidFill>
                <a:latin typeface="Arial"/>
                <a:cs typeface="Arial"/>
              </a:rPr>
              <a:t>• </a:t>
            </a:r>
            <a:r>
              <a:rPr sz="8000" spc="-50" dirty="0">
                <a:solidFill>
                  <a:srgbClr val="4F8088"/>
                </a:solidFill>
                <a:latin typeface="Arial"/>
                <a:cs typeface="Arial"/>
              </a:rPr>
              <a:t>•</a:t>
            </a:r>
            <a:endParaRPr sz="8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3095" y="1774825"/>
            <a:ext cx="398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krediti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96414" y="1943100"/>
            <a:ext cx="6083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klijentima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2450" y="2892425"/>
            <a:ext cx="5543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ulaganja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09750" y="3765550"/>
            <a:ext cx="5537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gotovina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2750" y="4257675"/>
            <a:ext cx="7931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4F8088"/>
                </a:solidFill>
                <a:latin typeface="Arial"/>
                <a:cs typeface="Arial"/>
              </a:rPr>
              <a:t>imovina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62325" y="3308350"/>
            <a:ext cx="612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4F8088"/>
                </a:solidFill>
                <a:latin typeface="Arial"/>
                <a:cs typeface="Arial"/>
              </a:rPr>
              <a:t>banka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64125" y="1276350"/>
            <a:ext cx="4521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DF8A70"/>
                </a:solidFill>
                <a:latin typeface="Arial"/>
                <a:cs typeface="Arial"/>
              </a:rPr>
              <a:t>•••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45075" y="1479550"/>
            <a:ext cx="6197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DF8A70"/>
                </a:solidFill>
                <a:latin typeface="Arial"/>
                <a:cs typeface="Arial"/>
              </a:rPr>
              <a:t>•a«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54245" y="1911350"/>
            <a:ext cx="10737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4769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novac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dioničara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i </a:t>
            </a:r>
            <a:r>
              <a:rPr sz="1100" dirty="0">
                <a:latin typeface="Arial"/>
                <a:cs typeface="Arial"/>
              </a:rPr>
              <a:t>drugih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ulagača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00600" y="3136900"/>
            <a:ext cx="9423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zadržana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dobit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30775" y="3775075"/>
            <a:ext cx="669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kapital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53225" y="1704975"/>
            <a:ext cx="398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krediti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86550" y="2390775"/>
            <a:ext cx="5384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depoziti klijenata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84925" y="3321050"/>
            <a:ext cx="107378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31115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latin typeface="Arial"/>
                <a:cs typeface="Arial"/>
              </a:rPr>
              <a:t>dužnički </a:t>
            </a:r>
            <a:r>
              <a:rPr sz="1100" dirty="0">
                <a:latin typeface="Arial"/>
                <a:cs typeface="Arial"/>
              </a:rPr>
              <a:t>vrijednosni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papiri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68975" y="4257675"/>
            <a:ext cx="7143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4F8088"/>
                </a:solidFill>
                <a:latin typeface="Arial"/>
                <a:cs typeface="Arial"/>
              </a:rPr>
              <a:t>obveze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2495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9700" y="1527175"/>
            <a:ext cx="1406525" cy="3905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1975" y="1527175"/>
            <a:ext cx="1984375" cy="14065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9250" y="4330700"/>
            <a:ext cx="520700" cy="212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66050" y="4670425"/>
            <a:ext cx="381000" cy="381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dirty="0"/>
              <a:t>Bankarsko</a:t>
            </a:r>
            <a:r>
              <a:rPr spc="-25" dirty="0"/>
              <a:t> </a:t>
            </a:r>
            <a:r>
              <a:rPr spc="-10" dirty="0"/>
              <a:t>poslovanje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6854825" y="4866338"/>
            <a:ext cx="873125" cy="8953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450" b="1" dirty="0">
                <a:latin typeface="Arial"/>
                <a:cs typeface="Arial"/>
              </a:rPr>
              <a:t>HRVATSKA</a:t>
            </a:r>
            <a:r>
              <a:rPr sz="450" b="1" spc="-15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UDRUGA</a:t>
            </a:r>
            <a:r>
              <a:rPr sz="450" b="1" spc="-5" dirty="0">
                <a:latin typeface="Arial"/>
                <a:cs typeface="Arial"/>
              </a:rPr>
              <a:t> </a:t>
            </a:r>
            <a:r>
              <a:rPr sz="450" b="1" spc="-10" dirty="0">
                <a:latin typeface="Arial"/>
                <a:cs typeface="Arial"/>
              </a:rPr>
              <a:t>BANAKA</a:t>
            </a:r>
            <a:endParaRPr sz="4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6200" y="4923922"/>
            <a:ext cx="481330" cy="1320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750" dirty="0">
                <a:latin typeface="Arial"/>
                <a:cs typeface="Arial"/>
              </a:rPr>
              <a:t>Izvor:</a:t>
            </a:r>
            <a:r>
              <a:rPr sz="750" spc="-1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ECB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BANKING </a:t>
            </a:r>
            <a:r>
              <a:rPr spc="-10" dirty="0"/>
              <a:t>ASSOCIATION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8625" y="3079750"/>
            <a:ext cx="1245235" cy="54546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5090" marR="5080" indent="-73025">
              <a:lnSpc>
                <a:spcPct val="105100"/>
              </a:lnSpc>
              <a:spcBef>
                <a:spcPts val="30"/>
              </a:spcBef>
            </a:pPr>
            <a:r>
              <a:rPr sz="1100" dirty="0">
                <a:latin typeface="Arial"/>
                <a:cs typeface="Arial"/>
              </a:rPr>
              <a:t>Ako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banka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koja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ima </a:t>
            </a:r>
            <a:r>
              <a:rPr sz="1100" dirty="0">
                <a:latin typeface="Arial"/>
                <a:cs typeface="Arial"/>
              </a:rPr>
              <a:t>dovoljno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kapitala </a:t>
            </a:r>
            <a:r>
              <a:rPr sz="1100" dirty="0">
                <a:latin typeface="Arial"/>
                <a:cs typeface="Arial"/>
              </a:rPr>
              <a:t>pretrpi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gubitak,...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8800" y="1586847"/>
            <a:ext cx="4343400" cy="1428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536065" algn="l"/>
                <a:tab pos="2044064" algn="l"/>
              </a:tabLst>
            </a:pPr>
            <a:r>
              <a:rPr sz="9200" b="1" u="sng" spc="-3350" dirty="0">
                <a:solidFill>
                  <a:srgbClr val="4F8088"/>
                </a:solidFill>
                <a:uFill>
                  <a:solidFill>
                    <a:srgbClr val="4F8088"/>
                  </a:solidFill>
                </a:uFill>
                <a:latin typeface="Arial"/>
                <a:cs typeface="Arial"/>
              </a:rPr>
              <a:t>DD</a:t>
            </a:r>
            <a:r>
              <a:rPr sz="9200" b="1" dirty="0">
                <a:solidFill>
                  <a:srgbClr val="4F8088"/>
                </a:solidFill>
                <a:latin typeface="Arial"/>
                <a:cs typeface="Arial"/>
              </a:rPr>
              <a:t>	</a:t>
            </a:r>
            <a:r>
              <a:rPr sz="8000" spc="-50" dirty="0">
                <a:solidFill>
                  <a:srgbClr val="2C3792"/>
                </a:solidFill>
                <a:latin typeface="Arial"/>
                <a:cs typeface="Arial"/>
              </a:rPr>
              <a:t>’</a:t>
            </a:r>
            <a:r>
              <a:rPr sz="8000" dirty="0">
                <a:solidFill>
                  <a:srgbClr val="2C3792"/>
                </a:solidFill>
                <a:latin typeface="Arial"/>
                <a:cs typeface="Arial"/>
              </a:rPr>
              <a:t>	</a:t>
            </a:r>
            <a:r>
              <a:rPr sz="8000" spc="-1200" dirty="0">
                <a:solidFill>
                  <a:srgbClr val="4F8088"/>
                </a:solidFill>
                <a:latin typeface="Arial"/>
                <a:cs typeface="Arial"/>
              </a:rPr>
              <a:t>1</a:t>
            </a:r>
            <a:r>
              <a:rPr sz="1950" baseline="247863" dirty="0">
                <a:solidFill>
                  <a:srgbClr val="2C3792"/>
                </a:solidFill>
                <a:latin typeface="Arial"/>
                <a:cs typeface="Arial"/>
              </a:rPr>
              <a:t>♦ </a:t>
            </a:r>
            <a:r>
              <a:rPr sz="1950" spc="-644" baseline="247863" dirty="0">
                <a:solidFill>
                  <a:srgbClr val="2C3792"/>
                </a:solidFill>
                <a:latin typeface="Arial"/>
                <a:cs typeface="Arial"/>
              </a:rPr>
              <a:t>♦</a:t>
            </a:r>
            <a:r>
              <a:rPr sz="8000" spc="60" dirty="0">
                <a:solidFill>
                  <a:srgbClr val="4F8088"/>
                </a:solidFill>
                <a:latin typeface="Arial"/>
                <a:cs typeface="Arial"/>
              </a:rPr>
              <a:t>111</a:t>
            </a:r>
            <a:endParaRPr sz="8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0175" y="3079750"/>
            <a:ext cx="1423670" cy="7232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-7620" algn="ctr">
              <a:lnSpc>
                <a:spcPct val="105400"/>
              </a:lnSpc>
              <a:spcBef>
                <a:spcPts val="25"/>
              </a:spcBef>
            </a:pPr>
            <a:r>
              <a:rPr sz="1100" dirty="0">
                <a:latin typeface="Arial"/>
                <a:cs typeface="Arial"/>
              </a:rPr>
              <a:t>...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će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uporabiti </a:t>
            </a:r>
            <a:r>
              <a:rPr sz="1100" dirty="0">
                <a:latin typeface="Arial"/>
                <a:cs typeface="Arial"/>
              </a:rPr>
              <a:t>kapital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za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apsorbiranje </a:t>
            </a:r>
            <a:r>
              <a:rPr sz="1100" dirty="0">
                <a:latin typeface="Arial"/>
                <a:cs typeface="Arial"/>
              </a:rPr>
              <a:t>gubitka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neće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otići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u </a:t>
            </a:r>
            <a:r>
              <a:rPr sz="1100" spc="-10" dirty="0">
                <a:latin typeface="Arial"/>
                <a:cs typeface="Arial"/>
              </a:rPr>
              <a:t>stečaj.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9340" y="3079750"/>
            <a:ext cx="1548130" cy="7232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065" marR="5080" indent="6350" algn="ctr">
              <a:lnSpc>
                <a:spcPct val="105400"/>
              </a:lnSpc>
              <a:spcBef>
                <a:spcPts val="25"/>
              </a:spcBef>
            </a:pPr>
            <a:r>
              <a:rPr sz="1100" dirty="0">
                <a:latin typeface="Arial"/>
                <a:cs typeface="Arial"/>
              </a:rPr>
              <a:t>Banka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potom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ponovno </a:t>
            </a:r>
            <a:r>
              <a:rPr sz="1100" dirty="0">
                <a:latin typeface="Arial"/>
                <a:cs typeface="Arial"/>
              </a:rPr>
              <a:t>akumulira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kapital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kako</a:t>
            </a:r>
            <a:r>
              <a:rPr sz="1100" spc="5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bi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bila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spremna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za </a:t>
            </a:r>
            <a:r>
              <a:rPr sz="1100" dirty="0">
                <a:latin typeface="Arial"/>
                <a:cs typeface="Arial"/>
              </a:rPr>
              <a:t>moguće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buduće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gubitke.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2325" y="4330700"/>
            <a:ext cx="550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F8A70"/>
                </a:solidFill>
                <a:latin typeface="Arial"/>
                <a:cs typeface="Arial"/>
              </a:rPr>
              <a:t>|</a:t>
            </a:r>
            <a:r>
              <a:rPr sz="1100" spc="-5" dirty="0">
                <a:solidFill>
                  <a:srgbClr val="DF8A70"/>
                </a:solidFill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gubitak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83000" y="4330700"/>
            <a:ext cx="5822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6CA2B9"/>
                </a:solidFill>
                <a:latin typeface="Arial"/>
                <a:cs typeface="Arial"/>
              </a:rPr>
              <a:t>|</a:t>
            </a:r>
            <a:r>
              <a:rPr sz="1100" spc="-5" dirty="0">
                <a:solidFill>
                  <a:srgbClr val="6CA2B9"/>
                </a:solidFill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imovina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4625" y="4330700"/>
            <a:ext cx="5041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|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kapital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2837</Words>
  <Application>Microsoft Office PowerPoint</Application>
  <PresentationFormat>On-screen Show (16:9)</PresentationFormat>
  <Paragraphs>323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Office Theme</vt:lpstr>
      <vt:lpstr>PowerPoint Presentation</vt:lpstr>
      <vt:lpstr>Skok iz duga - „Bankarsko poslovanje”</vt:lpstr>
      <vt:lpstr>Uvod</vt:lpstr>
      <vt:lpstr>O bankarstvu u Hrvatskoj</vt:lpstr>
      <vt:lpstr>O bankarstvu u Hrvatskoj</vt:lpstr>
      <vt:lpstr>Bankarsko poslovanje</vt:lpstr>
      <vt:lpstr>Bankarsko poslovanje</vt:lpstr>
      <vt:lpstr>Bilanca banke</vt:lpstr>
      <vt:lpstr>Bankarsko poslovanje</vt:lpstr>
      <vt:lpstr>PowerPoint Presentation</vt:lpstr>
      <vt:lpstr>Kreditni proces</vt:lpstr>
      <vt:lpstr>Kreditni proces</vt:lpstr>
      <vt:lpstr>Kreditni proces</vt:lpstr>
      <vt:lpstr>Kreditni proces</vt:lpstr>
      <vt:lpstr>Kreditni proces</vt:lpstr>
      <vt:lpstr>Kreditni proces</vt:lpstr>
      <vt:lpstr>Kreditni proces</vt:lpstr>
      <vt:lpstr>Kreditni proces</vt:lpstr>
      <vt:lpstr>Kreditni proces</vt:lpstr>
      <vt:lpstr>PowerPoint Presentation</vt:lpstr>
      <vt:lpstr>Kreditni proces</vt:lpstr>
      <vt:lpstr>Kreditni proces</vt:lpstr>
      <vt:lpstr>Kreditni proces</vt:lpstr>
      <vt:lpstr>Kamatne stope</vt:lpstr>
      <vt:lpstr>PowerPoint Presentation</vt:lpstr>
      <vt:lpstr>Kamatne stope u HR</vt:lpstr>
      <vt:lpstr>Financijska pismenost</vt:lpstr>
      <vt:lpstr>Zahvaljujem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Ille</dc:creator>
  <cp:lastModifiedBy>Igor Skrgatic</cp:lastModifiedBy>
  <cp:revision>1</cp:revision>
  <dcterms:created xsi:type="dcterms:W3CDTF">2023-04-17T08:35:39Z</dcterms:created>
  <dcterms:modified xsi:type="dcterms:W3CDTF">2023-04-17T08:37:14Z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2022-10-06T00:00:00Z</vt:filetime>
  </property>
  <property fmtid="{D5CDD505-2E9C-101B-9397-08002B2CF9AE}" pid="3" name="Creator">
    <vt:lpwstr>Microsoft® PowerPoint® za Microsoft 365</vt:lpwstr>
  </property>
  <property fmtid="{D5CDD505-2E9C-101B-9397-08002B2CF9AE}" pid="4" name="LastSaved">
    <vt:filetime>2023-04-17T00:00:00Z</vt:filetime>
  </property>
  <property fmtid="{D5CDD505-2E9C-101B-9397-08002B2CF9AE}" pid="5" name="Producer">
    <vt:lpwstr>Microsoft® PowerPoint® za Microsoft 365</vt:lpwstr>
  </property>
</Properties>
</file>